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7" r:id="rId3"/>
    <p:sldId id="258" r:id="rId4"/>
    <p:sldId id="260" r:id="rId5"/>
    <p:sldId id="262" r:id="rId6"/>
    <p:sldId id="263" r:id="rId7"/>
    <p:sldId id="266" r:id="rId8"/>
    <p:sldId id="267" r:id="rId9"/>
    <p:sldId id="269" r:id="rId10"/>
    <p:sldId id="264" r:id="rId11"/>
    <p:sldId id="265" r:id="rId1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53" autoAdjust="0"/>
    <p:restoredTop sz="94660"/>
  </p:normalViewPr>
  <p:slideViewPr>
    <p:cSldViewPr>
      <p:cViewPr varScale="1">
        <p:scale>
          <a:sx n="68" d="100"/>
          <a:sy n="68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739E2-57BF-41EF-9C1E-4CCA36356821}" type="datetimeFigureOut">
              <a:rPr lang="pl-PL" smtClean="0"/>
              <a:pPr/>
              <a:t>2010-10-02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6CE94-D2DE-4735-A2EE-F9C3CD945E78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739E2-57BF-41EF-9C1E-4CCA36356821}" type="datetimeFigureOut">
              <a:rPr lang="pl-PL" smtClean="0"/>
              <a:pPr/>
              <a:t>2010-10-02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6CE94-D2DE-4735-A2EE-F9C3CD945E78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739E2-57BF-41EF-9C1E-4CCA36356821}" type="datetimeFigureOut">
              <a:rPr lang="pl-PL" smtClean="0"/>
              <a:pPr/>
              <a:t>2010-10-02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6CE94-D2DE-4735-A2EE-F9C3CD945E78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739E2-57BF-41EF-9C1E-4CCA36356821}" type="datetimeFigureOut">
              <a:rPr lang="pl-PL" smtClean="0"/>
              <a:pPr/>
              <a:t>2010-10-02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6CE94-D2DE-4735-A2EE-F9C3CD945E78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739E2-57BF-41EF-9C1E-4CCA36356821}" type="datetimeFigureOut">
              <a:rPr lang="pl-PL" smtClean="0"/>
              <a:pPr/>
              <a:t>2010-10-02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6CE94-D2DE-4735-A2EE-F9C3CD945E78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739E2-57BF-41EF-9C1E-4CCA36356821}" type="datetimeFigureOut">
              <a:rPr lang="pl-PL" smtClean="0"/>
              <a:pPr/>
              <a:t>2010-10-02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6CE94-D2DE-4735-A2EE-F9C3CD945E78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739E2-57BF-41EF-9C1E-4CCA36356821}" type="datetimeFigureOut">
              <a:rPr lang="pl-PL" smtClean="0"/>
              <a:pPr/>
              <a:t>2010-10-02</a:t>
            </a:fld>
            <a:endParaRPr lang="pl-PL" dirty="0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6CE94-D2DE-4735-A2EE-F9C3CD945E78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739E2-57BF-41EF-9C1E-4CCA36356821}" type="datetimeFigureOut">
              <a:rPr lang="pl-PL" smtClean="0"/>
              <a:pPr/>
              <a:t>2010-10-02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6CE94-D2DE-4735-A2EE-F9C3CD945E78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739E2-57BF-41EF-9C1E-4CCA36356821}" type="datetimeFigureOut">
              <a:rPr lang="pl-PL" smtClean="0"/>
              <a:pPr/>
              <a:t>2010-10-02</a:t>
            </a:fld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6CE94-D2DE-4735-A2EE-F9C3CD945E78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739E2-57BF-41EF-9C1E-4CCA36356821}" type="datetimeFigureOut">
              <a:rPr lang="pl-PL" smtClean="0"/>
              <a:pPr/>
              <a:t>2010-10-02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6CE94-D2DE-4735-A2EE-F9C3CD945E78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739E2-57BF-41EF-9C1E-4CCA36356821}" type="datetimeFigureOut">
              <a:rPr lang="pl-PL" smtClean="0"/>
              <a:pPr/>
              <a:t>2010-10-02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6CE94-D2DE-4735-A2EE-F9C3CD945E78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1739E2-57BF-41EF-9C1E-4CCA36356821}" type="datetimeFigureOut">
              <a:rPr lang="pl-PL" smtClean="0"/>
              <a:pPr/>
              <a:t>2010-10-02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6CE94-D2DE-4735-A2EE-F9C3CD945E78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skko.edu.pl/kongres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skko.edu.pl/kongres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skko.edu.pl/kongres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skko.edu.pl/kongres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skko.edu.pl/kongres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1142985"/>
            <a:ext cx="7772400" cy="1785950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pl-PL" b="1" dirty="0" smtClean="0"/>
              <a:t>KONSTRUOWANIE PROGRAMÓW NAPRAWCZYCH DLA PIĘCIOLATKÓW</a:t>
            </a:r>
            <a:endParaRPr lang="pl-PL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500438"/>
            <a:ext cx="6400800" cy="1500198"/>
          </a:xfrm>
        </p:spPr>
        <p:txBody>
          <a:bodyPr>
            <a:normAutofit fontScale="85000" lnSpcReduction="20000"/>
          </a:bodyPr>
          <a:lstStyle/>
          <a:p>
            <a:r>
              <a:rPr lang="pl-PL" b="1" dirty="0" smtClean="0"/>
              <a:t>JAK ROZSĄDNIE WSPIERAĆ ROZWÓJ DZIECI W WIEKU PRZEDSZKOLNYM, KTÓRE NIEBAWEM ROZPOCZNĄ NAUKĘ W SZKOLE</a:t>
            </a:r>
          </a:p>
          <a:p>
            <a:r>
              <a:rPr lang="pl-PL" sz="2100" b="1" dirty="0" smtClean="0"/>
              <a:t>Anna </a:t>
            </a:r>
            <a:r>
              <a:rPr lang="pl-PL" sz="2100" b="1" dirty="0" err="1" smtClean="0"/>
              <a:t>Mikler-Chwastek</a:t>
            </a:r>
            <a:r>
              <a:rPr lang="pl-PL" sz="2100" b="1" dirty="0" smtClean="0"/>
              <a:t> , APS Warszawa</a:t>
            </a:r>
            <a:endParaRPr lang="pl-PL" sz="2100" b="1" dirty="0"/>
          </a:p>
        </p:txBody>
      </p:sp>
      <p:sp>
        <p:nvSpPr>
          <p:cNvPr id="5" name="Prostokąt 4"/>
          <p:cNvSpPr/>
          <p:nvPr/>
        </p:nvSpPr>
        <p:spPr>
          <a:xfrm>
            <a:off x="2267744" y="508518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l-PL" i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V Kongres Zarządzania Oświatą, 22-24.09.2010</a:t>
            </a:r>
            <a:br>
              <a:rPr lang="pl-PL" i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</a:br>
            <a:r>
              <a:rPr lang="pl-PL" i="1" dirty="0" err="1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hlinkClick r:id="rId2"/>
              </a:rPr>
              <a:t>www.oskko.edu.pl</a:t>
            </a:r>
            <a:r>
              <a:rPr lang="pl-PL" i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hlinkClick r:id="rId2"/>
              </a:rPr>
              <a:t>/kongres/</a:t>
            </a:r>
            <a:r>
              <a:rPr lang="pl-PL" i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 </a:t>
            </a:r>
            <a:endParaRPr lang="pl-PL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600" b="1" dirty="0" smtClean="0"/>
              <a:t>PROGRAM WSPOMAGANIA ROZWOJU PIĘCIOLATKÓW – OBSZARY ODDZIAŁYWAŃ</a:t>
            </a:r>
            <a:endParaRPr lang="pl-PL" sz="36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50059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endParaRPr lang="pl-PL" dirty="0" smtClean="0"/>
          </a:p>
          <a:p>
            <a:r>
              <a:rPr lang="pl-PL" dirty="0" smtClean="0"/>
              <a:t>OBSZAR SPOŁECZNO-MORALNY, RODZINNY I OBYWATELSKI.</a:t>
            </a:r>
          </a:p>
          <a:p>
            <a:endParaRPr lang="pl-PL" dirty="0" smtClean="0"/>
          </a:p>
          <a:p>
            <a:r>
              <a:rPr lang="pl-PL" dirty="0" smtClean="0"/>
              <a:t>OBSZAR SPRAWNOŚCI FIZYCZNEJ, DBAŁOŚCI O ZDROWIE I BEZPIECZEŃSTWO.</a:t>
            </a:r>
          </a:p>
          <a:p>
            <a:endParaRPr lang="pl-PL" dirty="0" smtClean="0"/>
          </a:p>
          <a:p>
            <a:r>
              <a:rPr lang="pl-PL" dirty="0" smtClean="0"/>
              <a:t>OBSZAR SAMODZIELNOŚCI ŻYCIOWEJ.</a:t>
            </a:r>
          </a:p>
          <a:p>
            <a:endParaRPr lang="pl-PL" dirty="0" smtClean="0"/>
          </a:p>
          <a:p>
            <a:r>
              <a:rPr lang="pl-PL" dirty="0" smtClean="0"/>
              <a:t>OBSZAR CZYNNOŚCI INTELEKTUALNYCH.</a:t>
            </a:r>
          </a:p>
          <a:p>
            <a:endParaRPr lang="pl-PL" dirty="0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pl-PL" dirty="0" smtClean="0"/>
              <a:t>OBSZAR PRZYGOTOWANIA DO NAUKI MATEMATYKI.</a:t>
            </a:r>
          </a:p>
          <a:p>
            <a:endParaRPr lang="pl-PL" smtClean="0"/>
          </a:p>
          <a:p>
            <a:r>
              <a:rPr lang="pl-PL" smtClean="0"/>
              <a:t>OBSZAR </a:t>
            </a:r>
            <a:r>
              <a:rPr lang="pl-PL" dirty="0" smtClean="0"/>
              <a:t>SPRAWNOŚCI ARTYKULACYJNEJ I ROZWOJU MOWY.</a:t>
            </a:r>
          </a:p>
          <a:p>
            <a:endParaRPr lang="pl-PL" dirty="0" smtClean="0"/>
          </a:p>
          <a:p>
            <a:r>
              <a:rPr lang="pl-PL" dirty="0" smtClean="0"/>
              <a:t>OBSZAR SPOSTRZEGAWCZOŚCI, PAMIĘCI WZROKOWEJ I SŁUCHOWEJ.</a:t>
            </a:r>
          </a:p>
          <a:p>
            <a:endParaRPr lang="pl-PL" dirty="0" smtClean="0"/>
          </a:p>
          <a:p>
            <a:r>
              <a:rPr lang="pl-PL" dirty="0" smtClean="0"/>
              <a:t>OBSZAR PRZYGOTOWANIA DO NAUKI CZYTANIA I PISANIA.</a:t>
            </a:r>
            <a:endParaRPr lang="pl-PL" dirty="0"/>
          </a:p>
        </p:txBody>
      </p:sp>
      <p:sp>
        <p:nvSpPr>
          <p:cNvPr id="4" name="Prostokąt 3"/>
          <p:cNvSpPr/>
          <p:nvPr/>
        </p:nvSpPr>
        <p:spPr>
          <a:xfrm>
            <a:off x="611560" y="6237312"/>
            <a:ext cx="79928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i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V Kongres Zarządzania Oświatą, </a:t>
            </a:r>
            <a:r>
              <a:rPr lang="pl-PL" i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22-24.09.2010 </a:t>
            </a:r>
            <a:r>
              <a:rPr lang="pl-PL" i="1" dirty="0" err="1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hlinkClick r:id="rId2"/>
              </a:rPr>
              <a:t>www.oskko.edu.pl</a:t>
            </a:r>
            <a:r>
              <a:rPr lang="pl-PL" i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hlinkClick r:id="rId2"/>
              </a:rPr>
              <a:t>/kongres</a:t>
            </a:r>
            <a:r>
              <a:rPr lang="pl-PL" i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hlinkClick r:id="rId2"/>
              </a:rPr>
              <a:t>/</a:t>
            </a:r>
            <a:r>
              <a:rPr lang="pl-PL" i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 </a:t>
            </a:r>
            <a:endParaRPr lang="pl-PL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pl-PL" b="1" dirty="0" smtClean="0"/>
              <a:t>TYPY DEFICYTÓW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pl-PL" dirty="0" smtClean="0"/>
              <a:t>Dzieci o niewielkich deficytach (spowodowanych często długą absencją lub niedostatecznym bodźcowaniem ze strony środowiska wychowawczego).</a:t>
            </a:r>
          </a:p>
          <a:p>
            <a:r>
              <a:rPr lang="pl-PL" dirty="0" smtClean="0"/>
              <a:t>Dzieci o zaburzeniach w kilku sferach, nieharmonijnym rozwoju.</a:t>
            </a:r>
          </a:p>
          <a:p>
            <a:r>
              <a:rPr lang="pl-PL" dirty="0" smtClean="0"/>
              <a:t>Dzieci o znacznych deficytach, gdzie oprócz wsparcia ze strony nauczyciela trzeba zorganizować pomoc specjalistów. </a:t>
            </a:r>
          </a:p>
          <a:p>
            <a:endParaRPr lang="pl-PL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Autofit/>
          </a:bodyPr>
          <a:lstStyle/>
          <a:p>
            <a:r>
              <a:rPr lang="pl-PL" sz="3600" b="1" dirty="0" smtClean="0"/>
              <a:t>GENEZA ZABURZEŃ ROZWOJU </a:t>
            </a:r>
            <a:br>
              <a:rPr lang="pl-PL" sz="3600" b="1" dirty="0" smtClean="0"/>
            </a:br>
            <a:r>
              <a:rPr lang="pl-PL" sz="3600" b="1" dirty="0" smtClean="0"/>
              <a:t>MAŁYCH DZIECI</a:t>
            </a:r>
            <a:endParaRPr lang="pl-PL" sz="36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92922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lvl="0"/>
            <a:r>
              <a:rPr lang="pl-PL" sz="3900" dirty="0" smtClean="0"/>
              <a:t>Czynniki działające </a:t>
            </a:r>
            <a:r>
              <a:rPr lang="pl-PL" sz="3900" dirty="0"/>
              <a:t>na matkę podczas trwania </a:t>
            </a:r>
            <a:r>
              <a:rPr lang="pl-PL" sz="3900" dirty="0" smtClean="0"/>
              <a:t>ciąży.</a:t>
            </a:r>
          </a:p>
          <a:p>
            <a:pPr lvl="0"/>
            <a:endParaRPr lang="pl-PL" sz="3900" dirty="0" smtClean="0"/>
          </a:p>
          <a:p>
            <a:pPr lvl="0"/>
            <a:r>
              <a:rPr lang="pl-PL" sz="3900" dirty="0" smtClean="0"/>
              <a:t>Czynniki okołoporodowe.</a:t>
            </a:r>
          </a:p>
          <a:p>
            <a:pPr lvl="0"/>
            <a:endParaRPr lang="pl-PL" sz="3900" dirty="0" smtClean="0"/>
          </a:p>
          <a:p>
            <a:pPr lvl="0"/>
            <a:r>
              <a:rPr lang="pl-PL" sz="3900" dirty="0" smtClean="0"/>
              <a:t>Czynniki poporodowe: niewłaściwe odżywianie i pielęgnacja, poważne choroby dziecka, niewłaściwie zorganizowane procesy: wychowawczy i uczenia się.</a:t>
            </a:r>
          </a:p>
          <a:p>
            <a:endParaRPr lang="pl-PL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200" b="1" dirty="0" smtClean="0"/>
              <a:t>W JAKI SPOSÓB ROZPOCZĄĆ WSPÓŁPRACĘ Z RODZICAMI?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571613"/>
            <a:ext cx="8229600" cy="428628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/>
            <a:r>
              <a:rPr lang="pl-PL" sz="2800" dirty="0" smtClean="0"/>
              <a:t>Odpowiednie warunki przekazu informacji. </a:t>
            </a:r>
          </a:p>
          <a:p>
            <a:pPr lvl="0"/>
            <a:r>
              <a:rPr lang="pl-PL" sz="2800" dirty="0" smtClean="0"/>
              <a:t>Właściwy dobór słów.</a:t>
            </a:r>
          </a:p>
          <a:p>
            <a:pPr lvl="0"/>
            <a:r>
              <a:rPr lang="pl-PL" sz="2800" dirty="0" smtClean="0"/>
              <a:t>Bieżące przekazywanie informacji </a:t>
            </a:r>
            <a:r>
              <a:rPr lang="pl-PL" sz="2800" dirty="0"/>
              <a:t>o postępach dziecka </a:t>
            </a:r>
            <a:r>
              <a:rPr lang="pl-PL" sz="2800" dirty="0" smtClean="0"/>
              <a:t> oraz zaleceń </a:t>
            </a:r>
            <a:r>
              <a:rPr lang="pl-PL" sz="2800" dirty="0"/>
              <a:t>dla </a:t>
            </a:r>
            <a:r>
              <a:rPr lang="pl-PL" sz="2800" dirty="0" smtClean="0"/>
              <a:t>rodziców.</a:t>
            </a:r>
            <a:endParaRPr lang="pl-PL" sz="2800" dirty="0"/>
          </a:p>
          <a:p>
            <a:pPr lvl="0"/>
            <a:r>
              <a:rPr lang="pl-PL" sz="2800" dirty="0" smtClean="0"/>
              <a:t>Zaproszenie rodziców do udziału </a:t>
            </a:r>
            <a:r>
              <a:rPr lang="pl-PL" sz="2800" dirty="0"/>
              <a:t>w zajęciach korekcyjno-kompensacyjnych.</a:t>
            </a:r>
          </a:p>
          <a:p>
            <a:pPr lvl="0"/>
            <a:r>
              <a:rPr lang="pl-PL" sz="2800" dirty="0" smtClean="0"/>
              <a:t>Przekonanie </a:t>
            </a:r>
            <a:r>
              <a:rPr lang="pl-PL" sz="2800" dirty="0"/>
              <a:t>rodziców do stałej współpracy z nauczycielem oraz systematycznej pracy z dzieckiem.</a:t>
            </a:r>
          </a:p>
        </p:txBody>
      </p:sp>
      <p:sp>
        <p:nvSpPr>
          <p:cNvPr id="4" name="Prostokąt 3"/>
          <p:cNvSpPr/>
          <p:nvPr/>
        </p:nvSpPr>
        <p:spPr>
          <a:xfrm>
            <a:off x="611560" y="6237312"/>
            <a:ext cx="79928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i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V Kongres Zarządzania Oświatą, </a:t>
            </a:r>
            <a:r>
              <a:rPr lang="pl-PL" i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22-24.09.2010 </a:t>
            </a:r>
            <a:r>
              <a:rPr lang="pl-PL" i="1" dirty="0" err="1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hlinkClick r:id="rId2"/>
              </a:rPr>
              <a:t>www.oskko.edu.pl</a:t>
            </a:r>
            <a:r>
              <a:rPr lang="pl-PL" i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hlinkClick r:id="rId2"/>
              </a:rPr>
              <a:t>/kongres</a:t>
            </a:r>
            <a:r>
              <a:rPr lang="pl-PL" i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hlinkClick r:id="rId2"/>
              </a:rPr>
              <a:t>/</a:t>
            </a:r>
            <a:r>
              <a:rPr lang="pl-PL" i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 </a:t>
            </a:r>
            <a:endParaRPr lang="pl-PL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pl-PL" b="1" dirty="0" smtClean="0"/>
              <a:t>KOMPETENCJE NAUCZYCIELA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pl-PL" dirty="0" smtClean="0"/>
              <a:t>Znajomość </a:t>
            </a:r>
            <a:r>
              <a:rPr lang="pl-PL" dirty="0"/>
              <a:t>podstawy </a:t>
            </a:r>
            <a:r>
              <a:rPr lang="pl-PL" dirty="0" smtClean="0"/>
              <a:t>programowej. </a:t>
            </a:r>
          </a:p>
          <a:p>
            <a:r>
              <a:rPr lang="pl-PL" dirty="0" smtClean="0"/>
              <a:t>Wiedza </a:t>
            </a:r>
            <a:r>
              <a:rPr lang="pl-PL" dirty="0"/>
              <a:t>z zakresu sposobów konstruowania programów naprawczych. </a:t>
            </a:r>
          </a:p>
          <a:p>
            <a:r>
              <a:rPr lang="pl-PL" dirty="0" smtClean="0"/>
              <a:t>Umiejętność </a:t>
            </a:r>
            <a:r>
              <a:rPr lang="pl-PL" dirty="0"/>
              <a:t>właściwej weryfikacji postępów </a:t>
            </a:r>
            <a:r>
              <a:rPr lang="pl-PL" dirty="0" smtClean="0"/>
              <a:t>dziecka. </a:t>
            </a:r>
          </a:p>
          <a:p>
            <a:r>
              <a:rPr lang="pl-PL" dirty="0" smtClean="0"/>
              <a:t>Znajomość </a:t>
            </a:r>
            <a:r>
              <a:rPr lang="pl-PL" dirty="0"/>
              <a:t>biologicznych podstaw rozwoju </a:t>
            </a:r>
            <a:r>
              <a:rPr lang="pl-PL" dirty="0" smtClean="0"/>
              <a:t>dziecka.</a:t>
            </a:r>
          </a:p>
          <a:p>
            <a:r>
              <a:rPr lang="pl-PL" dirty="0"/>
              <a:t>Znajomość strefy najbliższego rozwoju ucznia, który realizuje </a:t>
            </a:r>
            <a:r>
              <a:rPr lang="pl-PL" dirty="0" smtClean="0"/>
              <a:t>program.</a:t>
            </a:r>
            <a:endParaRPr lang="pl-PL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3966"/>
          </a:xfrm>
        </p:spPr>
        <p:txBody>
          <a:bodyPr>
            <a:noAutofit/>
          </a:bodyPr>
          <a:lstStyle/>
          <a:p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pl-PL" dirty="0" smtClean="0"/>
              <a:t>Rozumienie </a:t>
            </a:r>
            <a:r>
              <a:rPr lang="pl-PL" dirty="0"/>
              <a:t>czym jest i na czym polega </a:t>
            </a:r>
            <a:r>
              <a:rPr lang="pl-PL" dirty="0" smtClean="0"/>
              <a:t>rozwój psychoruchowy.</a:t>
            </a:r>
          </a:p>
          <a:p>
            <a:r>
              <a:rPr lang="pl-PL" dirty="0" smtClean="0"/>
              <a:t>Prowadzenie zajęć w sposób elastyczny, czyli działanie </a:t>
            </a:r>
            <a:r>
              <a:rPr lang="pl-PL" dirty="0"/>
              <a:t>na miarę potrzeb i możliwości dzieci. </a:t>
            </a:r>
            <a:endParaRPr lang="pl-PL" dirty="0" smtClean="0"/>
          </a:p>
          <a:p>
            <a:r>
              <a:rPr lang="pl-PL" dirty="0" smtClean="0"/>
              <a:t>Prowadzenie zajęć terapeutycznych w </a:t>
            </a:r>
            <a:r>
              <a:rPr lang="pl-PL" dirty="0"/>
              <a:t>formie </a:t>
            </a:r>
            <a:r>
              <a:rPr lang="pl-PL" dirty="0" smtClean="0"/>
              <a:t>zabawy.</a:t>
            </a:r>
          </a:p>
          <a:p>
            <a:r>
              <a:rPr lang="pl-PL" b="1" dirty="0" smtClean="0"/>
              <a:t>Akceptacja dziecka, zainteresowanie nim i radość z jego sukcesów.</a:t>
            </a:r>
          </a:p>
          <a:p>
            <a:r>
              <a:rPr lang="pl-PL" dirty="0" smtClean="0"/>
              <a:t>Ustalenie jasnych zasad </a:t>
            </a:r>
            <a:r>
              <a:rPr lang="pl-PL" dirty="0"/>
              <a:t>współpracy z dzieckiem. </a:t>
            </a:r>
          </a:p>
        </p:txBody>
      </p:sp>
      <p:sp>
        <p:nvSpPr>
          <p:cNvPr id="4" name="Prostokąt 3"/>
          <p:cNvSpPr/>
          <p:nvPr/>
        </p:nvSpPr>
        <p:spPr>
          <a:xfrm>
            <a:off x="611560" y="6237312"/>
            <a:ext cx="79928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i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V Kongres Zarządzania Oświatą, </a:t>
            </a:r>
            <a:r>
              <a:rPr lang="pl-PL" i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22-24.09.2010 </a:t>
            </a:r>
            <a:r>
              <a:rPr lang="pl-PL" i="1" dirty="0" err="1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hlinkClick r:id="rId2"/>
              </a:rPr>
              <a:t>www.oskko.edu.pl</a:t>
            </a:r>
            <a:r>
              <a:rPr lang="pl-PL" i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hlinkClick r:id="rId2"/>
              </a:rPr>
              <a:t>/kongres</a:t>
            </a:r>
            <a:r>
              <a:rPr lang="pl-PL" i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hlinkClick r:id="rId2"/>
              </a:rPr>
              <a:t>/</a:t>
            </a:r>
            <a:r>
              <a:rPr lang="pl-PL" i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 </a:t>
            </a:r>
            <a:endParaRPr lang="pl-PL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WARSZTAT NAUCZYCIELA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pl-PL" dirty="0" smtClean="0"/>
              <a:t>odpowiednie pomieszczenie, jasne i właściwie wentylowane (z możliwością otwarcia okna)</a:t>
            </a:r>
          </a:p>
          <a:p>
            <a:endParaRPr lang="pl-PL" b="1" dirty="0" smtClean="0"/>
          </a:p>
          <a:p>
            <a:r>
              <a:rPr lang="pl-PL" b="1" dirty="0" smtClean="0"/>
              <a:t>bogaty </a:t>
            </a:r>
            <a:r>
              <a:rPr lang="pl-PL" dirty="0" smtClean="0"/>
              <a:t>zasób pomocy i przyborów technicznych (liczmany, papier, kredki, gry, karty obrazkowe), ale również przedmiotów naturalnych (kasztany, fasolka, kamienie, glina, liście) </a:t>
            </a:r>
            <a:endParaRPr lang="pl-PL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600" b="1" dirty="0" smtClean="0"/>
              <a:t>ZASADY KONSTRUOWANIA PROGRAMÓW DZIAŁAŃ NAPRAWCZYCH</a:t>
            </a:r>
            <a:endParaRPr lang="pl-PL" sz="36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pl-PL" dirty="0" smtClean="0"/>
              <a:t>Programy są tworzone indywidualnie dla każdego dziecka.</a:t>
            </a:r>
          </a:p>
          <a:p>
            <a:r>
              <a:rPr lang="pl-PL" dirty="0" smtClean="0"/>
              <a:t>Podstawą tworzenia programu są wyniki diagnozy pedagogicznej i profil rozwojowy dziecka.</a:t>
            </a:r>
          </a:p>
          <a:p>
            <a:r>
              <a:rPr lang="pl-PL" dirty="0" smtClean="0"/>
              <a:t>Każdy program musi w przybliżeniu zakładać czas zakończenia działań naprawczych.</a:t>
            </a:r>
          </a:p>
          <a:p>
            <a:r>
              <a:rPr lang="pl-PL" dirty="0" smtClean="0"/>
              <a:t>Program terapeutyczny powinien zostać omówiony  z rodzicami lub opiekunami dziecka</a:t>
            </a:r>
          </a:p>
          <a:p>
            <a:endParaRPr lang="pl-PL" dirty="0"/>
          </a:p>
        </p:txBody>
      </p:sp>
      <p:sp>
        <p:nvSpPr>
          <p:cNvPr id="4" name="Prostokąt 3"/>
          <p:cNvSpPr/>
          <p:nvPr/>
        </p:nvSpPr>
        <p:spPr>
          <a:xfrm>
            <a:off x="611560" y="6237312"/>
            <a:ext cx="79928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i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V Kongres Zarządzania Oświatą, </a:t>
            </a:r>
            <a:r>
              <a:rPr lang="pl-PL" i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22-24.09.2010 </a:t>
            </a:r>
            <a:r>
              <a:rPr lang="pl-PL" i="1" dirty="0" err="1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hlinkClick r:id="rId2"/>
              </a:rPr>
              <a:t>www.oskko.edu.pl</a:t>
            </a:r>
            <a:r>
              <a:rPr lang="pl-PL" i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hlinkClick r:id="rId2"/>
              </a:rPr>
              <a:t>/kongres</a:t>
            </a:r>
            <a:r>
              <a:rPr lang="pl-PL" i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hlinkClick r:id="rId2"/>
              </a:rPr>
              <a:t>/</a:t>
            </a:r>
            <a:r>
              <a:rPr lang="pl-PL" i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 </a:t>
            </a:r>
            <a:endParaRPr lang="pl-PL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6842"/>
          </a:xfrm>
        </p:spPr>
        <p:txBody>
          <a:bodyPr>
            <a:normAutofit fontScale="90000"/>
          </a:bodyPr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pl-PL" dirty="0" smtClean="0"/>
              <a:t>Zajęcia terapeutyczne zaczynają się od wyciszenia emocji dziecka i ustalenia zasad współpracy.</a:t>
            </a:r>
          </a:p>
          <a:p>
            <a:r>
              <a:rPr lang="pl-PL" dirty="0" smtClean="0"/>
              <a:t>Zajęcia powinny być przeprowadzane dwa razy w tygodniu, a czas trwania to około 60 minut.</a:t>
            </a:r>
          </a:p>
          <a:p>
            <a:r>
              <a:rPr lang="pl-PL" dirty="0" smtClean="0"/>
              <a:t>Postępy i trudności każdego dziecka są odnotowywane i analizowane na bieżąco.</a:t>
            </a:r>
          </a:p>
          <a:p>
            <a:r>
              <a:rPr lang="pl-PL" dirty="0" smtClean="0"/>
              <a:t>Realizację programu kończy powtórna diagnoza dziecka. </a:t>
            </a:r>
            <a:endParaRPr lang="pl-PL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482</Words>
  <Application>Microsoft Office PowerPoint</Application>
  <PresentationFormat>Pokaz na ekranie (4:3)</PresentationFormat>
  <Paragraphs>64</Paragraphs>
  <Slides>11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2" baseType="lpstr">
      <vt:lpstr>Motyw pakietu Office</vt:lpstr>
      <vt:lpstr>KONSTRUOWANIE PROGRAMÓW NAPRAWCZYCH DLA PIĘCIOLATKÓW</vt:lpstr>
      <vt:lpstr>TYPY DEFICYTÓW</vt:lpstr>
      <vt:lpstr>GENEZA ZABURZEŃ ROZWOJU  MAŁYCH DZIECI</vt:lpstr>
      <vt:lpstr>W JAKI SPOSÓB ROZPOCZĄĆ WSPÓŁPRACĘ Z RODZICAMI?</vt:lpstr>
      <vt:lpstr>KOMPETENCJE NAUCZYCIELA</vt:lpstr>
      <vt:lpstr>Slajd 6</vt:lpstr>
      <vt:lpstr>WARSZTAT NAUCZYCIELA</vt:lpstr>
      <vt:lpstr>ZASADY KONSTRUOWANIA PROGRAMÓW DZIAŁAŃ NAPRAWCZYCH</vt:lpstr>
      <vt:lpstr>Slajd 9</vt:lpstr>
      <vt:lpstr>PROGRAM WSPOMAGANIA ROZWOJU PIĘCIOLATKÓW – OBSZARY ODDZIAŁYWAŃ</vt:lpstr>
      <vt:lpstr>Slajd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KONSTRUOWANIE PROGRAMÓW NAPRAWCZYCH DLA PIĘCIOLATKÓW</dc:title>
  <dc:creator>Darek</dc:creator>
  <cp:lastModifiedBy>user</cp:lastModifiedBy>
  <cp:revision>23</cp:revision>
  <dcterms:created xsi:type="dcterms:W3CDTF">2010-09-21T09:36:04Z</dcterms:created>
  <dcterms:modified xsi:type="dcterms:W3CDTF">2010-10-02T21:29:55Z</dcterms:modified>
</cp:coreProperties>
</file>