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9"/>
  </p:notesMasterIdLst>
  <p:sldIdLst>
    <p:sldId id="293" r:id="rId2"/>
    <p:sldId id="297" r:id="rId3"/>
    <p:sldId id="298" r:id="rId4"/>
    <p:sldId id="302" r:id="rId5"/>
    <p:sldId id="305" r:id="rId6"/>
    <p:sldId id="306" r:id="rId7"/>
    <p:sldId id="307" r:id="rId8"/>
    <p:sldId id="316" r:id="rId9"/>
    <p:sldId id="308" r:id="rId10"/>
    <p:sldId id="301" r:id="rId11"/>
    <p:sldId id="309" r:id="rId12"/>
    <p:sldId id="312" r:id="rId13"/>
    <p:sldId id="311" r:id="rId14"/>
    <p:sldId id="310" r:id="rId15"/>
    <p:sldId id="313" r:id="rId16"/>
    <p:sldId id="314" r:id="rId17"/>
    <p:sldId id="503" r:id="rId18"/>
    <p:sldId id="315" r:id="rId19"/>
    <p:sldId id="300" r:id="rId20"/>
    <p:sldId id="497" r:id="rId21"/>
    <p:sldId id="498" r:id="rId22"/>
    <p:sldId id="499" r:id="rId23"/>
    <p:sldId id="500" r:id="rId24"/>
    <p:sldId id="501" r:id="rId25"/>
    <p:sldId id="317" r:id="rId26"/>
    <p:sldId id="318" r:id="rId27"/>
    <p:sldId id="319" r:id="rId28"/>
    <p:sldId id="320" r:id="rId29"/>
    <p:sldId id="507" r:id="rId30"/>
    <p:sldId id="263" r:id="rId31"/>
    <p:sldId id="264" r:id="rId32"/>
    <p:sldId id="489" r:id="rId33"/>
    <p:sldId id="261" r:id="rId34"/>
    <p:sldId id="273" r:id="rId35"/>
    <p:sldId id="295" r:id="rId36"/>
    <p:sldId id="493" r:id="rId37"/>
    <p:sldId id="481" r:id="rId38"/>
    <p:sldId id="492" r:id="rId39"/>
    <p:sldId id="490" r:id="rId40"/>
    <p:sldId id="491" r:id="rId41"/>
    <p:sldId id="429" r:id="rId42"/>
    <p:sldId id="461" r:id="rId43"/>
    <p:sldId id="430" r:id="rId44"/>
    <p:sldId id="431" r:id="rId45"/>
    <p:sldId id="432" r:id="rId46"/>
    <p:sldId id="433" r:id="rId47"/>
    <p:sldId id="434" r:id="rId48"/>
    <p:sldId id="436" r:id="rId49"/>
    <p:sldId id="506" r:id="rId50"/>
    <p:sldId id="437" r:id="rId51"/>
    <p:sldId id="435" r:id="rId52"/>
    <p:sldId id="504" r:id="rId53"/>
    <p:sldId id="505" r:id="rId54"/>
    <p:sldId id="462" r:id="rId55"/>
    <p:sldId id="463" r:id="rId56"/>
    <p:sldId id="464" r:id="rId57"/>
    <p:sldId id="465" r:id="rId58"/>
    <p:sldId id="466" r:id="rId59"/>
    <p:sldId id="467" r:id="rId60"/>
    <p:sldId id="468" r:id="rId61"/>
    <p:sldId id="469" r:id="rId62"/>
    <p:sldId id="470" r:id="rId63"/>
    <p:sldId id="494" r:id="rId64"/>
    <p:sldId id="495" r:id="rId65"/>
    <p:sldId id="443" r:id="rId66"/>
    <p:sldId id="444" r:id="rId67"/>
    <p:sldId id="445" r:id="rId68"/>
    <p:sldId id="496" r:id="rId69"/>
    <p:sldId id="447" r:id="rId70"/>
    <p:sldId id="448" r:id="rId71"/>
    <p:sldId id="449" r:id="rId72"/>
    <p:sldId id="450" r:id="rId73"/>
    <p:sldId id="451" r:id="rId74"/>
    <p:sldId id="452" r:id="rId75"/>
    <p:sldId id="453" r:id="rId76"/>
    <p:sldId id="454" r:id="rId77"/>
    <p:sldId id="455" r:id="rId78"/>
    <p:sldId id="456" r:id="rId79"/>
    <p:sldId id="457" r:id="rId80"/>
    <p:sldId id="458" r:id="rId81"/>
    <p:sldId id="502" r:id="rId82"/>
    <p:sldId id="459" r:id="rId83"/>
    <p:sldId id="441" r:id="rId84"/>
    <p:sldId id="442" r:id="rId85"/>
    <p:sldId id="460" r:id="rId86"/>
    <p:sldId id="299" r:id="rId87"/>
    <p:sldId id="296" r:id="rId88"/>
  </p:sldIdLst>
  <p:sldSz cx="9144000" cy="6858000" type="screen4x3"/>
  <p:notesSz cx="6858000" cy="9144000"/>
  <p:defaultTextStyle>
    <a:defPPr>
      <a:defRPr lang="pl-PL"/>
    </a:defPPr>
    <a:lvl1pPr algn="ctr"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ekcja domyślna" id="{C2B9FF52-E1E4-BB4E-A560-8B87494C0F78}">
          <p14:sldIdLst>
            <p14:sldId id="293"/>
            <p14:sldId id="297"/>
            <p14:sldId id="298"/>
            <p14:sldId id="302"/>
            <p14:sldId id="305"/>
            <p14:sldId id="306"/>
            <p14:sldId id="307"/>
            <p14:sldId id="316"/>
            <p14:sldId id="308"/>
            <p14:sldId id="301"/>
            <p14:sldId id="309"/>
            <p14:sldId id="312"/>
            <p14:sldId id="311"/>
            <p14:sldId id="310"/>
            <p14:sldId id="313"/>
            <p14:sldId id="314"/>
            <p14:sldId id="503"/>
            <p14:sldId id="315"/>
            <p14:sldId id="300"/>
            <p14:sldId id="497"/>
            <p14:sldId id="498"/>
            <p14:sldId id="499"/>
            <p14:sldId id="500"/>
            <p14:sldId id="501"/>
            <p14:sldId id="317"/>
            <p14:sldId id="318"/>
            <p14:sldId id="319"/>
            <p14:sldId id="320"/>
            <p14:sldId id="507"/>
            <p14:sldId id="263"/>
            <p14:sldId id="264"/>
            <p14:sldId id="489"/>
            <p14:sldId id="261"/>
            <p14:sldId id="273"/>
            <p14:sldId id="295"/>
            <p14:sldId id="493"/>
            <p14:sldId id="481"/>
          </p14:sldIdLst>
        </p14:section>
        <p14:section name="Sekcja podsumowania" id="{0E582963-00BE-4448-958C-C63CB997C763}">
          <p14:sldIdLst>
            <p14:sldId id="492"/>
          </p14:sldIdLst>
        </p14:section>
        <p14:section name="Redagowanie pism – układ graficzny" id="{317C6CC8-0C6D-2B47-954B-E37DD8F244EA}">
          <p14:sldIdLst>
            <p14:sldId id="490"/>
            <p14:sldId id="491"/>
            <p14:sldId id="429"/>
            <p14:sldId id="461"/>
            <p14:sldId id="430"/>
            <p14:sldId id="431"/>
            <p14:sldId id="432"/>
            <p14:sldId id="433"/>
            <p14:sldId id="434"/>
            <p14:sldId id="436"/>
            <p14:sldId id="506"/>
            <p14:sldId id="437"/>
            <p14:sldId id="435"/>
            <p14:sldId id="504"/>
            <p14:sldId id="505"/>
            <p14:sldId id="462"/>
            <p14:sldId id="463"/>
            <p14:sldId id="464"/>
            <p14:sldId id="465"/>
            <p14:sldId id="466"/>
            <p14:sldId id="467"/>
            <p14:sldId id="468"/>
            <p14:sldId id="469"/>
            <p14:sldId id="470"/>
            <p14:sldId id="494"/>
            <p14:sldId id="495"/>
            <p14:sldId id="443"/>
            <p14:sldId id="444"/>
            <p14:sldId id="445"/>
            <p14:sldId id="496"/>
            <p14:sldId id="447"/>
            <p14:sldId id="448"/>
            <p14:sldId id="449"/>
            <p14:sldId id="450"/>
            <p14:sldId id="451"/>
            <p14:sldId id="452"/>
            <p14:sldId id="453"/>
            <p14:sldId id="454"/>
            <p14:sldId id="455"/>
            <p14:sldId id="456"/>
            <p14:sldId id="457"/>
            <p14:sldId id="458"/>
            <p14:sldId id="502"/>
            <p14:sldId id="459"/>
            <p14:sldId id="441"/>
            <p14:sldId id="442"/>
            <p14:sldId id="460"/>
            <p14:sldId id="299"/>
            <p14:sldId id="29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33CC"/>
    <a:srgbClr val="993300"/>
    <a:srgbClr val="8000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3" autoAdjust="0"/>
    <p:restoredTop sz="86585"/>
  </p:normalViewPr>
  <p:slideViewPr>
    <p:cSldViewPr>
      <p:cViewPr varScale="1">
        <p:scale>
          <a:sx n="97" d="100"/>
          <a:sy n="97" d="100"/>
        </p:scale>
        <p:origin x="2120" y="200"/>
      </p:cViewPr>
      <p:guideLst>
        <p:guide orient="horz" pos="2160"/>
        <p:guide pos="2880"/>
      </p:guideLst>
    </p:cSldViewPr>
  </p:slideViewPr>
  <p:outlineViewPr>
    <p:cViewPr>
      <p:scale>
        <a:sx n="33" d="100"/>
        <a:sy n="33" d="100"/>
      </p:scale>
      <p:origin x="0" y="-446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pl-PL"/>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pl-PL"/>
          </a:p>
        </p:txBody>
      </p:sp>
      <p:sp>
        <p:nvSpPr>
          <p:cNvPr id="983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noProof="0"/>
              <a:t>Kliknij, aby edytować style wzorca tekstu</a:t>
            </a:r>
          </a:p>
          <a:p>
            <a:pPr lvl="1"/>
            <a:r>
              <a:rPr lang="pl-PL" noProof="0"/>
              <a:t>Drugi poziom</a:t>
            </a:r>
          </a:p>
          <a:p>
            <a:pPr lvl="2"/>
            <a:r>
              <a:rPr lang="pl-PL" noProof="0"/>
              <a:t>Trzeci poziom</a:t>
            </a:r>
          </a:p>
          <a:p>
            <a:pPr lvl="3"/>
            <a:r>
              <a:rPr lang="pl-PL" noProof="0"/>
              <a:t>Czwarty poziom</a:t>
            </a:r>
          </a:p>
          <a:p>
            <a:pPr lvl="4"/>
            <a:r>
              <a:rPr lang="pl-PL" noProof="0"/>
              <a:t>Piąty poziom</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pl-PL"/>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95A5C99-AAB7-48BC-A8BD-0F2A61EDE310}" type="slidenum">
              <a:rPr lang="pl-PL" altLang="pl-PL"/>
              <a:pPr/>
              <a:t>‹#›</a:t>
            </a:fld>
            <a:endParaRPr lang="pl-PL" altLang="pl-PL"/>
          </a:p>
        </p:txBody>
      </p:sp>
    </p:spTree>
    <p:extLst>
      <p:ext uri="{BB962C8B-B14F-4D97-AF65-F5344CB8AC3E}">
        <p14:creationId xmlns:p14="http://schemas.microsoft.com/office/powerpoint/2010/main" val="24359142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42950" indent="-285750" algn="l" eaLnBrk="0" hangingPunct="0">
              <a:spcBef>
                <a:spcPct val="30000"/>
              </a:spcBef>
              <a:defRPr sz="1200">
                <a:solidFill>
                  <a:schemeClr val="tx1"/>
                </a:solidFill>
                <a:latin typeface="Arial" panose="020B0604020202020204" pitchFamily="34" charset="0"/>
              </a:defRPr>
            </a:lvl2pPr>
            <a:lvl3pPr marL="1143000" indent="-228600" algn="l" eaLnBrk="0" hangingPunct="0">
              <a:spcBef>
                <a:spcPct val="30000"/>
              </a:spcBef>
              <a:defRPr sz="1200">
                <a:solidFill>
                  <a:schemeClr val="tx1"/>
                </a:solidFill>
                <a:latin typeface="Arial" panose="020B0604020202020204" pitchFamily="34" charset="0"/>
              </a:defRPr>
            </a:lvl3pPr>
            <a:lvl4pPr marL="1600200" indent="-228600" algn="l" eaLnBrk="0" hangingPunct="0">
              <a:spcBef>
                <a:spcPct val="30000"/>
              </a:spcBef>
              <a:defRPr sz="1200">
                <a:solidFill>
                  <a:schemeClr val="tx1"/>
                </a:solidFill>
                <a:latin typeface="Arial" panose="020B0604020202020204" pitchFamily="34" charset="0"/>
              </a:defRPr>
            </a:lvl4pPr>
            <a:lvl5pPr marL="2057400" indent="-228600" algn="l"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56B65B5F-CFC4-4D14-B9AA-D5F7176DE145}" type="slidenum">
              <a:rPr lang="pl-PL" altLang="pl-PL"/>
              <a:pPr algn="r" eaLnBrk="1" hangingPunct="1">
                <a:spcBef>
                  <a:spcPct val="0"/>
                </a:spcBef>
              </a:pPr>
              <a:t>1</a:t>
            </a:fld>
            <a:endParaRPr lang="pl-PL" altLang="pl-PL"/>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a:latin typeface="Arial" panose="020B0604020202020204" pitchFamily="34" charset="0"/>
            </a:endParaRPr>
          </a:p>
        </p:txBody>
      </p:sp>
    </p:spTree>
    <p:extLst>
      <p:ext uri="{BB962C8B-B14F-4D97-AF65-F5344CB8AC3E}">
        <p14:creationId xmlns:p14="http://schemas.microsoft.com/office/powerpoint/2010/main" val="4074726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29" name="Symbol zastępczy obrazu slajdu 1"/>
          <p:cNvSpPr>
            <a:spLocks noGrp="1" noRot="1" noChangeAspect="1" noChangeArrowheads="1" noTextEdit="1"/>
          </p:cNvSpPr>
          <p:nvPr>
            <p:ph type="sldImg"/>
          </p:nvPr>
        </p:nvSpPr>
        <p:spPr>
          <a:ln/>
        </p:spPr>
      </p:sp>
      <p:sp>
        <p:nvSpPr>
          <p:cNvPr id="329730"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a:latin typeface="Times New Roman" panose="02020603050405020304" pitchFamily="18" charset="0"/>
              <a:cs typeface="Times New Roman" panose="02020603050405020304" pitchFamily="18" charset="0"/>
            </a:endParaRPr>
          </a:p>
        </p:txBody>
      </p:sp>
      <p:sp>
        <p:nvSpPr>
          <p:cNvPr id="329731"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A949CB67-9325-439B-9D69-3253C3B41AB7}" type="slidenum">
              <a:rPr lang="pl-PL" altLang="pl-PL" smtClean="0"/>
              <a:pPr/>
              <a:t>80</a:t>
            </a:fld>
            <a:endParaRPr lang="pl-PL" altLang="pl-PL"/>
          </a:p>
        </p:txBody>
      </p:sp>
    </p:spTree>
    <p:extLst>
      <p:ext uri="{BB962C8B-B14F-4D97-AF65-F5344CB8AC3E}">
        <p14:creationId xmlns:p14="http://schemas.microsoft.com/office/powerpoint/2010/main" val="2561134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3" name="Symbol zastępczy obrazu slajdu 1"/>
          <p:cNvSpPr>
            <a:spLocks noGrp="1" noRot="1" noChangeAspect="1" noChangeArrowheads="1" noTextEdit="1"/>
          </p:cNvSpPr>
          <p:nvPr>
            <p:ph type="sldImg"/>
          </p:nvPr>
        </p:nvSpPr>
        <p:spPr>
          <a:ln/>
        </p:spPr>
      </p:sp>
      <p:sp>
        <p:nvSpPr>
          <p:cNvPr id="330754"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a:latin typeface="Times New Roman" panose="02020603050405020304" pitchFamily="18" charset="0"/>
              <a:cs typeface="Times New Roman" panose="02020603050405020304" pitchFamily="18" charset="0"/>
            </a:endParaRPr>
          </a:p>
        </p:txBody>
      </p:sp>
      <p:sp>
        <p:nvSpPr>
          <p:cNvPr id="330755"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AECBED30-4B31-4883-95A4-92378F0FE2CD}" type="slidenum">
              <a:rPr lang="pl-PL" altLang="pl-PL" smtClean="0"/>
              <a:pPr/>
              <a:t>82</a:t>
            </a:fld>
            <a:endParaRPr lang="pl-PL" altLang="pl-PL"/>
          </a:p>
        </p:txBody>
      </p:sp>
    </p:spTree>
    <p:extLst>
      <p:ext uri="{BB962C8B-B14F-4D97-AF65-F5344CB8AC3E}">
        <p14:creationId xmlns:p14="http://schemas.microsoft.com/office/powerpoint/2010/main" val="2564931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Symbol zastępczy obrazu slajdu 1"/>
          <p:cNvSpPr>
            <a:spLocks noGrp="1" noRot="1" noChangeAspect="1" noChangeArrowheads="1" noTextEdit="1"/>
          </p:cNvSpPr>
          <p:nvPr>
            <p:ph type="sldImg"/>
          </p:nvPr>
        </p:nvSpPr>
        <p:spPr>
          <a:ln/>
        </p:spPr>
      </p:sp>
      <p:sp>
        <p:nvSpPr>
          <p:cNvPr id="331778"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a:latin typeface="Times New Roman" panose="02020603050405020304" pitchFamily="18" charset="0"/>
              <a:cs typeface="Times New Roman" panose="02020603050405020304" pitchFamily="18" charset="0"/>
            </a:endParaRPr>
          </a:p>
        </p:txBody>
      </p:sp>
      <p:sp>
        <p:nvSpPr>
          <p:cNvPr id="331779"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3444BB26-54B4-44F6-8167-3ADA302EBD8F}" type="slidenum">
              <a:rPr lang="pl-PL" altLang="pl-PL" smtClean="0"/>
              <a:pPr/>
              <a:t>83</a:t>
            </a:fld>
            <a:endParaRPr lang="pl-PL" altLang="pl-PL"/>
          </a:p>
        </p:txBody>
      </p:sp>
    </p:spTree>
    <p:extLst>
      <p:ext uri="{BB962C8B-B14F-4D97-AF65-F5344CB8AC3E}">
        <p14:creationId xmlns:p14="http://schemas.microsoft.com/office/powerpoint/2010/main" val="25926062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Symbol zastępczy obrazu slajdu 1"/>
          <p:cNvSpPr>
            <a:spLocks noGrp="1" noRot="1" noChangeAspect="1" noChangeArrowheads="1" noTextEdit="1"/>
          </p:cNvSpPr>
          <p:nvPr>
            <p:ph type="sldImg"/>
          </p:nvPr>
        </p:nvSpPr>
        <p:spPr>
          <a:ln/>
        </p:spPr>
      </p:sp>
      <p:sp>
        <p:nvSpPr>
          <p:cNvPr id="332802"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a:latin typeface="Times New Roman" panose="02020603050405020304" pitchFamily="18" charset="0"/>
              <a:cs typeface="Times New Roman" panose="02020603050405020304" pitchFamily="18" charset="0"/>
            </a:endParaRPr>
          </a:p>
        </p:txBody>
      </p:sp>
      <p:sp>
        <p:nvSpPr>
          <p:cNvPr id="332803"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C5009050-DD09-4399-98F1-7E0FB2DA472D}" type="slidenum">
              <a:rPr lang="pl-PL" altLang="pl-PL" smtClean="0"/>
              <a:pPr/>
              <a:t>84</a:t>
            </a:fld>
            <a:endParaRPr lang="pl-PL" altLang="pl-PL"/>
          </a:p>
        </p:txBody>
      </p:sp>
    </p:spTree>
    <p:extLst>
      <p:ext uri="{BB962C8B-B14F-4D97-AF65-F5344CB8AC3E}">
        <p14:creationId xmlns:p14="http://schemas.microsoft.com/office/powerpoint/2010/main" val="2658130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Symbol zastępczy obrazu slajdu 1"/>
          <p:cNvSpPr>
            <a:spLocks noGrp="1" noRot="1" noChangeAspect="1" noChangeArrowheads="1" noTextEdit="1"/>
          </p:cNvSpPr>
          <p:nvPr>
            <p:ph type="sldImg"/>
          </p:nvPr>
        </p:nvSpPr>
        <p:spPr>
          <a:ln/>
        </p:spPr>
      </p:sp>
      <p:sp>
        <p:nvSpPr>
          <p:cNvPr id="333826"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a:latin typeface="Times New Roman" panose="02020603050405020304" pitchFamily="18" charset="0"/>
              <a:cs typeface="Times New Roman" panose="02020603050405020304" pitchFamily="18" charset="0"/>
            </a:endParaRPr>
          </a:p>
        </p:txBody>
      </p:sp>
      <p:sp>
        <p:nvSpPr>
          <p:cNvPr id="333827"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6B7F6E46-AE49-4F7A-87FB-FC3E710CFA55}" type="slidenum">
              <a:rPr lang="pl-PL" altLang="pl-PL" smtClean="0"/>
              <a:pPr/>
              <a:t>85</a:t>
            </a:fld>
            <a:endParaRPr lang="pl-PL" altLang="pl-PL"/>
          </a:p>
        </p:txBody>
      </p:sp>
    </p:spTree>
    <p:extLst>
      <p:ext uri="{BB962C8B-B14F-4D97-AF65-F5344CB8AC3E}">
        <p14:creationId xmlns:p14="http://schemas.microsoft.com/office/powerpoint/2010/main" val="495146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42950" indent="-285750" algn="l" eaLnBrk="0" hangingPunct="0">
              <a:spcBef>
                <a:spcPct val="30000"/>
              </a:spcBef>
              <a:defRPr sz="1200">
                <a:solidFill>
                  <a:schemeClr val="tx1"/>
                </a:solidFill>
                <a:latin typeface="Arial" panose="020B0604020202020204" pitchFamily="34" charset="0"/>
              </a:defRPr>
            </a:lvl2pPr>
            <a:lvl3pPr marL="1143000" indent="-228600" algn="l" eaLnBrk="0" hangingPunct="0">
              <a:spcBef>
                <a:spcPct val="30000"/>
              </a:spcBef>
              <a:defRPr sz="1200">
                <a:solidFill>
                  <a:schemeClr val="tx1"/>
                </a:solidFill>
                <a:latin typeface="Arial" panose="020B0604020202020204" pitchFamily="34" charset="0"/>
              </a:defRPr>
            </a:lvl3pPr>
            <a:lvl4pPr marL="1600200" indent="-228600" algn="l" eaLnBrk="0" hangingPunct="0">
              <a:spcBef>
                <a:spcPct val="30000"/>
              </a:spcBef>
              <a:defRPr sz="1200">
                <a:solidFill>
                  <a:schemeClr val="tx1"/>
                </a:solidFill>
                <a:latin typeface="Arial" panose="020B0604020202020204" pitchFamily="34" charset="0"/>
              </a:defRPr>
            </a:lvl4pPr>
            <a:lvl5pPr marL="2057400" indent="-228600" algn="l"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2FF0F29C-73F0-40D2-B584-DAE0BA459C62}" type="slidenum">
              <a:rPr lang="pl-PL" altLang="pl-PL"/>
              <a:pPr algn="r" eaLnBrk="1" hangingPunct="1">
                <a:spcBef>
                  <a:spcPct val="0"/>
                </a:spcBef>
              </a:pPr>
              <a:t>87</a:t>
            </a:fld>
            <a:endParaRPr lang="pl-PL" altLang="pl-PL"/>
          </a:p>
        </p:txBody>
      </p:sp>
      <p:sp>
        <p:nvSpPr>
          <p:cNvPr id="193539" name="Rectangle 2"/>
          <p:cNvSpPr>
            <a:spLocks noGrp="1" noRot="1" noChangeAspect="1" noChangeArrowheads="1" noTextEdit="1"/>
          </p:cNvSpPr>
          <p:nvPr>
            <p:ph type="sldImg"/>
          </p:nvPr>
        </p:nvSpPr>
        <p:spPr>
          <a:ln/>
        </p:spPr>
      </p:sp>
      <p:sp>
        <p:nvSpPr>
          <p:cNvPr id="193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a:latin typeface="Arial" panose="020B0604020202020204" pitchFamily="34" charset="0"/>
            </a:endParaRPr>
          </a:p>
        </p:txBody>
      </p:sp>
    </p:spTree>
    <p:extLst>
      <p:ext uri="{BB962C8B-B14F-4D97-AF65-F5344CB8AC3E}">
        <p14:creationId xmlns:p14="http://schemas.microsoft.com/office/powerpoint/2010/main" val="308897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ymbol zastępczy obrazu slajdu 1"/>
          <p:cNvSpPr>
            <a:spLocks noGrp="1" noRot="1" noChangeAspect="1" noChangeArrowheads="1" noTextEdit="1"/>
          </p:cNvSpPr>
          <p:nvPr>
            <p:ph type="sldImg"/>
          </p:nvPr>
        </p:nvSpPr>
        <p:spPr>
          <a:ln/>
        </p:spPr>
      </p:sp>
      <p:sp>
        <p:nvSpPr>
          <p:cNvPr id="120834" name="Symbol zastępczy notatek 2"/>
          <p:cNvSpPr>
            <a:spLocks noGrp="1" noChangeArrowheads="1"/>
          </p:cNvSpPr>
          <p:nvPr>
            <p:ph type="body" idx="1"/>
          </p:nvPr>
        </p:nvSpPr>
        <p:spPr>
          <a:noFill/>
        </p:spPr>
        <p:txBody>
          <a:bodyPr/>
          <a:lstStyle/>
          <a:p>
            <a:r>
              <a:rPr lang="pl-PL" altLang="pl-PL" dirty="0">
                <a:latin typeface="Times New Roman" panose="02020603050405020304" pitchFamily="18" charset="0"/>
                <a:cs typeface="Times New Roman" panose="02020603050405020304" pitchFamily="18" charset="0"/>
              </a:rPr>
              <a:t>Sekretarz szkoły jest samorządowym pracownikiem pomocniczym – nie ma konieczności stosowania procedury konkursowej.</a:t>
            </a:r>
          </a:p>
          <a:p>
            <a:r>
              <a:rPr lang="pl-PL" altLang="pl-PL" dirty="0">
                <a:latin typeface="Times New Roman" panose="02020603050405020304" pitchFamily="18" charset="0"/>
                <a:cs typeface="Times New Roman" panose="02020603050405020304" pitchFamily="18" charset="0"/>
              </a:rPr>
              <a:t>Sekretarz szkoły – to stanowisko samodzielne – podlega bezpośrednio dyrektorowi szkoły</a:t>
            </a:r>
          </a:p>
        </p:txBody>
      </p:sp>
      <p:sp>
        <p:nvSpPr>
          <p:cNvPr id="120835" name="Symbol zastępczy numeru slajdu 3"/>
          <p:cNvSpPr>
            <a:spLocks noGrp="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Times New Roman" panose="02020603050405020304" pitchFamily="18" charset="0"/>
              </a:defRPr>
            </a:lvl1pPr>
            <a:lvl2pPr marL="804863" indent="-309563">
              <a:spcBef>
                <a:spcPct val="30000"/>
              </a:spcBef>
              <a:defRPr sz="1200">
                <a:solidFill>
                  <a:schemeClr val="tx1"/>
                </a:solidFill>
                <a:latin typeface="Times New Roman" panose="02020603050405020304" pitchFamily="18" charset="0"/>
                <a:cs typeface="Times New Roman" panose="02020603050405020304" pitchFamily="18" charset="0"/>
              </a:defRPr>
            </a:lvl2pPr>
            <a:lvl3pPr marL="1238250" indent="-247650">
              <a:spcBef>
                <a:spcPct val="30000"/>
              </a:spcBef>
              <a:defRPr sz="1200">
                <a:solidFill>
                  <a:schemeClr val="tx1"/>
                </a:solidFill>
                <a:latin typeface="Times New Roman" panose="02020603050405020304" pitchFamily="18" charset="0"/>
                <a:cs typeface="Times New Roman" panose="02020603050405020304" pitchFamily="18" charset="0"/>
              </a:defRPr>
            </a:lvl3pPr>
            <a:lvl4pPr marL="1733550" indent="-247650">
              <a:spcBef>
                <a:spcPct val="30000"/>
              </a:spcBef>
              <a:defRPr sz="1200">
                <a:solidFill>
                  <a:schemeClr val="tx1"/>
                </a:solidFill>
                <a:latin typeface="Times New Roman" panose="02020603050405020304" pitchFamily="18" charset="0"/>
                <a:cs typeface="Times New Roman" panose="02020603050405020304" pitchFamily="18" charset="0"/>
              </a:defRPr>
            </a:lvl4pPr>
            <a:lvl5pPr marL="2228850" indent="-247650">
              <a:spcBef>
                <a:spcPct val="30000"/>
              </a:spcBef>
              <a:defRPr sz="1200">
                <a:solidFill>
                  <a:schemeClr val="tx1"/>
                </a:solidFill>
                <a:latin typeface="Times New Roman" panose="02020603050405020304" pitchFamily="18" charset="0"/>
                <a:cs typeface="Times New Roman" panose="02020603050405020304" pitchFamily="18" charset="0"/>
              </a:defRPr>
            </a:lvl5pPr>
            <a:lvl6pPr marL="26860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6pPr>
            <a:lvl7pPr marL="31432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7pPr>
            <a:lvl8pPr marL="36004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8pPr>
            <a:lvl9pPr marL="40576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9pPr>
          </a:lstStyle>
          <a:p>
            <a:pPr>
              <a:spcBef>
                <a:spcPct val="0"/>
              </a:spcBef>
            </a:pPr>
            <a:fld id="{01B8ACBF-D2C4-46D0-B9E4-E9574D01618E}" type="slidenum">
              <a:rPr lang="pl-PL" altLang="pl-PL" sz="1300"/>
              <a:pPr>
                <a:spcBef>
                  <a:spcPct val="0"/>
                </a:spcBef>
              </a:pPr>
              <a:t>9</a:t>
            </a:fld>
            <a:endParaRPr lang="pl-PL" altLang="pl-PL" sz="1300"/>
          </a:p>
        </p:txBody>
      </p:sp>
    </p:spTree>
    <p:extLst>
      <p:ext uri="{BB962C8B-B14F-4D97-AF65-F5344CB8AC3E}">
        <p14:creationId xmlns:p14="http://schemas.microsoft.com/office/powerpoint/2010/main" val="1857170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effectLst/>
              </a:rPr>
              <a:t>Czym różni się zakres obowiązków osoby zatrudnionej w </a:t>
            </a:r>
            <a:r>
              <a:rPr lang="pl-PL" i="0" dirty="0">
                <a:effectLst/>
              </a:rPr>
              <a:t>sekretariacie szkoły</a:t>
            </a:r>
            <a:r>
              <a:rPr lang="pl-PL" dirty="0">
                <a:effectLst/>
              </a:rPr>
              <a:t> na stanowisku referent, a sekretarz </a:t>
            </a:r>
            <a:r>
              <a:rPr lang="pl-PL" i="0" dirty="0">
                <a:effectLst/>
              </a:rPr>
              <a:t>szkoły</a:t>
            </a:r>
            <a:r>
              <a:rPr lang="pl-PL" dirty="0">
                <a:effectLst/>
              </a:rPr>
              <a:t>? Na jakiej podstawie dyrektor ustala zakres obowiązków na te stanowiska?</a:t>
            </a:r>
          </a:p>
          <a:p>
            <a:r>
              <a:rPr lang="pl-PL" sz="1200" b="1" kern="1200" cap="all" dirty="0">
                <a:solidFill>
                  <a:schemeClr val="tx1"/>
                </a:solidFill>
                <a:effectLst/>
                <a:latin typeface="Arial" charset="0"/>
                <a:ea typeface="+mn-ea"/>
                <a:cs typeface="+mn-cs"/>
              </a:rPr>
              <a:t>ODPOWIEDŹ </a:t>
            </a:r>
          </a:p>
          <a:p>
            <a:r>
              <a:rPr lang="pl-PL" dirty="0">
                <a:effectLst/>
              </a:rPr>
              <a:t>Określenie czynności pracownika pozostaje w wyłącznej kompetencji pracodawcy, który powinien w tym względzie kierować się potrzebami </a:t>
            </a:r>
            <a:r>
              <a:rPr lang="pl-PL" i="0" dirty="0">
                <a:effectLst/>
              </a:rPr>
              <a:t>szkoły</a:t>
            </a:r>
            <a:r>
              <a:rPr lang="pl-PL" dirty="0">
                <a:effectLst/>
              </a:rPr>
              <a:t>, wymaganiami kwalifikacyjnymi, stażem pracy i doświadczeniem pracownika.</a:t>
            </a:r>
          </a:p>
          <a:p>
            <a:endParaRPr lang="pl-PL" dirty="0"/>
          </a:p>
        </p:txBody>
      </p:sp>
      <p:sp>
        <p:nvSpPr>
          <p:cNvPr id="4" name="Symbol zastępczy numeru slajdu 3"/>
          <p:cNvSpPr>
            <a:spLocks noGrp="1"/>
          </p:cNvSpPr>
          <p:nvPr>
            <p:ph type="sldNum" sz="quarter" idx="5"/>
          </p:nvPr>
        </p:nvSpPr>
        <p:spPr/>
        <p:txBody>
          <a:bodyPr/>
          <a:lstStyle/>
          <a:p>
            <a:fld id="{295A5C99-AAB7-48BC-A8BD-0F2A61EDE310}" type="slidenum">
              <a:rPr lang="pl-PL" altLang="pl-PL" smtClean="0"/>
              <a:pPr/>
              <a:t>19</a:t>
            </a:fld>
            <a:endParaRPr lang="pl-PL" altLang="pl-PL"/>
          </a:p>
        </p:txBody>
      </p:sp>
    </p:spTree>
    <p:extLst>
      <p:ext uri="{BB962C8B-B14F-4D97-AF65-F5344CB8AC3E}">
        <p14:creationId xmlns:p14="http://schemas.microsoft.com/office/powerpoint/2010/main" val="2980325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Symbol zastępczy obrazu slajdu 1"/>
          <p:cNvSpPr>
            <a:spLocks noGrp="1" noRot="1" noChangeAspect="1" noChangeArrowheads="1" noTextEdit="1"/>
          </p:cNvSpPr>
          <p:nvPr>
            <p:ph type="sldImg"/>
          </p:nvPr>
        </p:nvSpPr>
        <p:spPr>
          <a:ln/>
        </p:spPr>
      </p:sp>
      <p:sp>
        <p:nvSpPr>
          <p:cNvPr id="229378" name="Symbol zastępczy notatek 2"/>
          <p:cNvSpPr>
            <a:spLocks noGrp="1" noChangeArrowheads="1"/>
          </p:cNvSpPr>
          <p:nvPr>
            <p:ph type="body" idx="1"/>
          </p:nvPr>
        </p:nvSpPr>
        <p:spPr>
          <a:noFill/>
        </p:spPr>
        <p:txBody>
          <a:bodyPr/>
          <a:lstStyle/>
          <a:p>
            <a:endParaRPr lang="pl-PL" altLang="pl-PL">
              <a:latin typeface="Times New Roman" panose="02020603050405020304" pitchFamily="18" charset="0"/>
              <a:cs typeface="Times New Roman" panose="02020603050405020304" pitchFamily="18" charset="0"/>
            </a:endParaRPr>
          </a:p>
        </p:txBody>
      </p:sp>
      <p:sp>
        <p:nvSpPr>
          <p:cNvPr id="229379" name="Symbol zastępczy numeru slajdu 3"/>
          <p:cNvSpPr>
            <a:spLocks noGrp="1"/>
          </p:cNvSpPr>
          <p:nvPr>
            <p:ph type="sldNum" sz="quarter" idx="5"/>
          </p:nvPr>
        </p:nvSpPr>
        <p:spPr>
          <a:noFill/>
        </p:spPr>
        <p:txBody>
          <a:bodyPr/>
          <a:lstStyle>
            <a:lvl1pPr>
              <a:spcBef>
                <a:spcPct val="30000"/>
              </a:spcBef>
              <a:defRPr sz="1200">
                <a:solidFill>
                  <a:schemeClr val="tx1"/>
                </a:solidFill>
                <a:latin typeface="Times New Roman" panose="02020603050405020304" pitchFamily="18" charset="0"/>
                <a:cs typeface="Times New Roman" panose="02020603050405020304" pitchFamily="18" charset="0"/>
              </a:defRPr>
            </a:lvl1pPr>
            <a:lvl2pPr marL="804863" indent="-309563">
              <a:spcBef>
                <a:spcPct val="30000"/>
              </a:spcBef>
              <a:defRPr sz="1200">
                <a:solidFill>
                  <a:schemeClr val="tx1"/>
                </a:solidFill>
                <a:latin typeface="Times New Roman" panose="02020603050405020304" pitchFamily="18" charset="0"/>
                <a:cs typeface="Times New Roman" panose="02020603050405020304" pitchFamily="18" charset="0"/>
              </a:defRPr>
            </a:lvl2pPr>
            <a:lvl3pPr marL="1238250" indent="-247650">
              <a:spcBef>
                <a:spcPct val="30000"/>
              </a:spcBef>
              <a:defRPr sz="1200">
                <a:solidFill>
                  <a:schemeClr val="tx1"/>
                </a:solidFill>
                <a:latin typeface="Times New Roman" panose="02020603050405020304" pitchFamily="18" charset="0"/>
                <a:cs typeface="Times New Roman" panose="02020603050405020304" pitchFamily="18" charset="0"/>
              </a:defRPr>
            </a:lvl3pPr>
            <a:lvl4pPr marL="1733550" indent="-247650">
              <a:spcBef>
                <a:spcPct val="30000"/>
              </a:spcBef>
              <a:defRPr sz="1200">
                <a:solidFill>
                  <a:schemeClr val="tx1"/>
                </a:solidFill>
                <a:latin typeface="Times New Roman" panose="02020603050405020304" pitchFamily="18" charset="0"/>
                <a:cs typeface="Times New Roman" panose="02020603050405020304" pitchFamily="18" charset="0"/>
              </a:defRPr>
            </a:lvl4pPr>
            <a:lvl5pPr marL="2228850" indent="-247650">
              <a:spcBef>
                <a:spcPct val="30000"/>
              </a:spcBef>
              <a:defRPr sz="1200">
                <a:solidFill>
                  <a:schemeClr val="tx1"/>
                </a:solidFill>
                <a:latin typeface="Times New Roman" panose="02020603050405020304" pitchFamily="18" charset="0"/>
                <a:cs typeface="Times New Roman" panose="02020603050405020304" pitchFamily="18" charset="0"/>
              </a:defRPr>
            </a:lvl5pPr>
            <a:lvl6pPr marL="26860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6pPr>
            <a:lvl7pPr marL="31432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7pPr>
            <a:lvl8pPr marL="36004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8pPr>
            <a:lvl9pPr marL="4057650" indent="-247650" eaLnBrk="0" fontAlgn="base" hangingPunct="0">
              <a:spcBef>
                <a:spcPct val="30000"/>
              </a:spcBef>
              <a:spcAft>
                <a:spcPct val="0"/>
              </a:spcAft>
              <a:defRPr sz="1200">
                <a:solidFill>
                  <a:schemeClr val="tx1"/>
                </a:solidFill>
                <a:latin typeface="Times New Roman" panose="02020603050405020304" pitchFamily="18" charset="0"/>
                <a:cs typeface="Times New Roman" panose="02020603050405020304" pitchFamily="18" charset="0"/>
              </a:defRPr>
            </a:lvl9pPr>
          </a:lstStyle>
          <a:p>
            <a:pPr>
              <a:spcBef>
                <a:spcPct val="0"/>
              </a:spcBef>
            </a:pPr>
            <a:fld id="{F280D474-37E1-4E29-AF0E-0D7C9ACA0B62}" type="slidenum">
              <a:rPr lang="pl-PL" altLang="pl-PL" sz="1300"/>
              <a:pPr>
                <a:spcBef>
                  <a:spcPct val="0"/>
                </a:spcBef>
              </a:pPr>
              <a:t>36</a:t>
            </a:fld>
            <a:endParaRPr lang="pl-PL" altLang="pl-PL" sz="1300"/>
          </a:p>
        </p:txBody>
      </p:sp>
    </p:spTree>
    <p:extLst>
      <p:ext uri="{BB962C8B-B14F-4D97-AF65-F5344CB8AC3E}">
        <p14:creationId xmlns:p14="http://schemas.microsoft.com/office/powerpoint/2010/main" val="566195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5"/>
          </p:nvPr>
        </p:nvSpPr>
        <p:spPr/>
        <p:txBody>
          <a:bodyPr/>
          <a:lstStyle/>
          <a:p>
            <a:fld id="{295A5C99-AAB7-48BC-A8BD-0F2A61EDE310}" type="slidenum">
              <a:rPr lang="pl-PL" altLang="pl-PL" smtClean="0"/>
              <a:pPr/>
              <a:t>38</a:t>
            </a:fld>
            <a:endParaRPr lang="pl-PL" altLang="pl-PL"/>
          </a:p>
        </p:txBody>
      </p:sp>
    </p:spTree>
    <p:extLst>
      <p:ext uri="{BB962C8B-B14F-4D97-AF65-F5344CB8AC3E}">
        <p14:creationId xmlns:p14="http://schemas.microsoft.com/office/powerpoint/2010/main" val="671529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1" name="Symbol zastępczy obrazu slajdu 1"/>
          <p:cNvSpPr>
            <a:spLocks noGrp="1" noRot="1" noChangeAspect="1" noChangeArrowheads="1" noTextEdit="1"/>
          </p:cNvSpPr>
          <p:nvPr>
            <p:ph type="sldImg"/>
          </p:nvPr>
        </p:nvSpPr>
        <p:spPr>
          <a:ln/>
        </p:spPr>
      </p:sp>
      <p:sp>
        <p:nvSpPr>
          <p:cNvPr id="343042"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sz="2400">
              <a:latin typeface="Times New Roman" panose="02020603050405020304" pitchFamily="18" charset="0"/>
              <a:cs typeface="Times New Roman" panose="02020603050405020304" pitchFamily="18" charset="0"/>
            </a:endParaRPr>
          </a:p>
        </p:txBody>
      </p:sp>
      <p:sp>
        <p:nvSpPr>
          <p:cNvPr id="343043"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46261283-05DD-42DF-8167-3695F6BC4660}" type="slidenum">
              <a:rPr lang="pl-PL" altLang="pl-PL" smtClean="0"/>
              <a:pPr/>
              <a:t>60</a:t>
            </a:fld>
            <a:endParaRPr lang="pl-PL" altLang="pl-PL"/>
          </a:p>
        </p:txBody>
      </p:sp>
    </p:spTree>
    <p:extLst>
      <p:ext uri="{BB962C8B-B14F-4D97-AF65-F5344CB8AC3E}">
        <p14:creationId xmlns:p14="http://schemas.microsoft.com/office/powerpoint/2010/main" val="81797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89" name="Symbol zastępczy obrazu slajdu 1"/>
          <p:cNvSpPr>
            <a:spLocks noGrp="1" noRot="1" noChangeAspect="1" noChangeArrowheads="1" noTextEdit="1"/>
          </p:cNvSpPr>
          <p:nvPr>
            <p:ph type="sldImg"/>
          </p:nvPr>
        </p:nvSpPr>
        <p:spPr>
          <a:ln/>
        </p:spPr>
      </p:sp>
      <p:sp>
        <p:nvSpPr>
          <p:cNvPr id="345090"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sz="2400">
              <a:latin typeface="Times New Roman" panose="02020603050405020304" pitchFamily="18" charset="0"/>
              <a:cs typeface="Times New Roman" panose="02020603050405020304" pitchFamily="18" charset="0"/>
            </a:endParaRPr>
          </a:p>
        </p:txBody>
      </p:sp>
      <p:sp>
        <p:nvSpPr>
          <p:cNvPr id="345091"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AC70DB80-7717-4555-BFF7-8A4FE0B20589}" type="slidenum">
              <a:rPr lang="pl-PL" altLang="pl-PL" smtClean="0"/>
              <a:pPr/>
              <a:t>61</a:t>
            </a:fld>
            <a:endParaRPr lang="pl-PL" altLang="pl-PL"/>
          </a:p>
        </p:txBody>
      </p:sp>
    </p:spTree>
    <p:extLst>
      <p:ext uri="{BB962C8B-B14F-4D97-AF65-F5344CB8AC3E}">
        <p14:creationId xmlns:p14="http://schemas.microsoft.com/office/powerpoint/2010/main" val="1738809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1" name="Symbol zastępczy obrazu slajdu 1"/>
          <p:cNvSpPr>
            <a:spLocks noGrp="1" noRot="1" noChangeAspect="1" noChangeArrowheads="1" noTextEdit="1"/>
          </p:cNvSpPr>
          <p:nvPr>
            <p:ph type="sldImg"/>
          </p:nvPr>
        </p:nvSpPr>
        <p:spPr>
          <a:ln/>
        </p:spPr>
      </p:sp>
      <p:sp>
        <p:nvSpPr>
          <p:cNvPr id="327682"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pl-PL" altLang="pl-PL">
                <a:latin typeface="Times New Roman" panose="02020603050405020304" pitchFamily="18" charset="0"/>
                <a:cs typeface="Times New Roman" panose="02020603050405020304" pitchFamily="18" charset="0"/>
              </a:rPr>
              <a:t>Należy pamiętać, że taka praktyka stanowi element działań motywacyjnych, nagradzających wysiłek włożony w realizację powierzonych dzieciom zadań. Przyczynia się też do wzmocnienia poczucia własnej wartości ucznia. </a:t>
            </a:r>
          </a:p>
          <a:p>
            <a:endParaRPr lang="pl-PL" altLang="pl-PL">
              <a:latin typeface="Times New Roman" panose="02020603050405020304" pitchFamily="18" charset="0"/>
              <a:cs typeface="Times New Roman" panose="02020603050405020304" pitchFamily="18" charset="0"/>
            </a:endParaRPr>
          </a:p>
        </p:txBody>
      </p:sp>
      <p:sp>
        <p:nvSpPr>
          <p:cNvPr id="327683"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835943BC-1995-4356-81D3-8E008F17E874}" type="slidenum">
              <a:rPr lang="pl-PL" altLang="pl-PL" smtClean="0"/>
              <a:pPr/>
              <a:t>78</a:t>
            </a:fld>
            <a:endParaRPr lang="pl-PL" altLang="pl-PL"/>
          </a:p>
        </p:txBody>
      </p:sp>
    </p:spTree>
    <p:extLst>
      <p:ext uri="{BB962C8B-B14F-4D97-AF65-F5344CB8AC3E}">
        <p14:creationId xmlns:p14="http://schemas.microsoft.com/office/powerpoint/2010/main" val="305881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5" name="Symbol zastępczy obrazu slajdu 1"/>
          <p:cNvSpPr>
            <a:spLocks noGrp="1" noRot="1" noChangeAspect="1" noChangeArrowheads="1" noTextEdit="1"/>
          </p:cNvSpPr>
          <p:nvPr>
            <p:ph type="sldImg"/>
          </p:nvPr>
        </p:nvSpPr>
        <p:spPr>
          <a:ln/>
        </p:spPr>
      </p:sp>
      <p:sp>
        <p:nvSpPr>
          <p:cNvPr id="328706" name="Symbol zastępczy notatek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l-PL" altLang="pl-PL">
              <a:latin typeface="Times New Roman" panose="02020603050405020304" pitchFamily="18" charset="0"/>
              <a:cs typeface="Times New Roman" panose="02020603050405020304" pitchFamily="18" charset="0"/>
            </a:endParaRPr>
          </a:p>
        </p:txBody>
      </p:sp>
      <p:sp>
        <p:nvSpPr>
          <p:cNvPr id="328707" name="Symbol zastępczy numeru slajdu 3"/>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fld id="{27498049-92CF-4E2E-B73D-53F385AA399C}" type="slidenum">
              <a:rPr lang="pl-PL" altLang="pl-PL" smtClean="0"/>
              <a:pPr/>
              <a:t>79</a:t>
            </a:fld>
            <a:endParaRPr lang="pl-PL" altLang="pl-PL"/>
          </a:p>
        </p:txBody>
      </p:sp>
    </p:spTree>
    <p:extLst>
      <p:ext uri="{BB962C8B-B14F-4D97-AF65-F5344CB8AC3E}">
        <p14:creationId xmlns:p14="http://schemas.microsoft.com/office/powerpoint/2010/main" val="121315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endParaRPr lang="en-US"/>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a:t>Kliknij, aby edytować styl wzorca podtytułu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pl-PL"/>
          </a:p>
        </p:txBody>
      </p:sp>
      <p:sp>
        <p:nvSpPr>
          <p:cNvPr id="5" name="Rectangle 5"/>
          <p:cNvSpPr>
            <a:spLocks noGrp="1" noChangeArrowheads="1"/>
          </p:cNvSpPr>
          <p:nvPr>
            <p:ph type="ftr" sz="quarter" idx="11"/>
          </p:nvPr>
        </p:nvSpPr>
        <p:spPr>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70F9046E-23AC-44E1-B437-516A85F1E7E4}" type="slidenum">
              <a:rPr lang="pl-PL" altLang="pl-PL"/>
              <a:pPr/>
              <a:t>‹#›</a:t>
            </a:fld>
            <a:endParaRPr lang="pl-PL" altLang="pl-PL"/>
          </a:p>
        </p:txBody>
      </p:sp>
    </p:spTree>
    <p:extLst>
      <p:ext uri="{BB962C8B-B14F-4D97-AF65-F5344CB8AC3E}">
        <p14:creationId xmlns:p14="http://schemas.microsoft.com/office/powerpoint/2010/main" val="3431938952"/>
      </p:ext>
    </p:extLst>
  </p:cSld>
  <p:clrMapOvr>
    <a:masterClrMapping/>
  </p:clrMapOvr>
  <p:transition spd="med">
    <p:check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pl-PL"/>
          </a:p>
        </p:txBody>
      </p:sp>
      <p:sp>
        <p:nvSpPr>
          <p:cNvPr id="5" name="Rectangle 5"/>
          <p:cNvSpPr>
            <a:spLocks noGrp="1" noChangeArrowheads="1"/>
          </p:cNvSpPr>
          <p:nvPr>
            <p:ph type="ftr" sz="quarter" idx="11"/>
          </p:nvPr>
        </p:nvSpPr>
        <p:spPr>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57965702-036B-4D7C-B1D4-0180F8381EE1}" type="slidenum">
              <a:rPr lang="pl-PL" altLang="pl-PL"/>
              <a:pPr/>
              <a:t>‹#›</a:t>
            </a:fld>
            <a:endParaRPr lang="pl-PL" altLang="pl-PL"/>
          </a:p>
        </p:txBody>
      </p:sp>
    </p:spTree>
    <p:extLst>
      <p:ext uri="{BB962C8B-B14F-4D97-AF65-F5344CB8AC3E}">
        <p14:creationId xmlns:p14="http://schemas.microsoft.com/office/powerpoint/2010/main" val="1672069632"/>
      </p:ext>
    </p:extLst>
  </p:cSld>
  <p:clrMapOvr>
    <a:masterClrMapping/>
  </p:clrMapOvr>
  <p:transition spd="med">
    <p:check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endParaRPr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pl-PL"/>
          </a:p>
        </p:txBody>
      </p:sp>
      <p:sp>
        <p:nvSpPr>
          <p:cNvPr id="5" name="Rectangle 5"/>
          <p:cNvSpPr>
            <a:spLocks noGrp="1" noChangeArrowheads="1"/>
          </p:cNvSpPr>
          <p:nvPr>
            <p:ph type="ftr" sz="quarter" idx="11"/>
          </p:nvPr>
        </p:nvSpPr>
        <p:spPr>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B3F41138-75AA-4E6B-BA89-065FAD3AE325}" type="slidenum">
              <a:rPr lang="pl-PL" altLang="pl-PL"/>
              <a:pPr/>
              <a:t>‹#›</a:t>
            </a:fld>
            <a:endParaRPr lang="pl-PL" altLang="pl-PL"/>
          </a:p>
        </p:txBody>
      </p:sp>
    </p:spTree>
    <p:extLst>
      <p:ext uri="{BB962C8B-B14F-4D97-AF65-F5344CB8AC3E}">
        <p14:creationId xmlns:p14="http://schemas.microsoft.com/office/powerpoint/2010/main" val="1172586646"/>
      </p:ext>
    </p:extLst>
  </p:cSld>
  <p:clrMapOvr>
    <a:masterClrMapping/>
  </p:clrMapOvr>
  <p:transition spd="med">
    <p:check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Zawartość">
    <p:spTree>
      <p:nvGrpSpPr>
        <p:cNvPr id="1" name=""/>
        <p:cNvGrpSpPr/>
        <p:nvPr/>
      </p:nvGrpSpPr>
      <p:grpSpPr>
        <a:xfrm>
          <a:off x="0" y="0"/>
          <a:ext cx="0" cy="0"/>
          <a:chOff x="0" y="0"/>
          <a:chExt cx="0" cy="0"/>
        </a:xfrm>
      </p:grpSpPr>
      <p:sp>
        <p:nvSpPr>
          <p:cNvPr id="2" name="Symbol zastępczy zawartości 1"/>
          <p:cNvSpPr>
            <a:spLocks noGrp="1"/>
          </p:cNvSpPr>
          <p:nvPr>
            <p:ph/>
          </p:nvPr>
        </p:nvSpPr>
        <p:spPr>
          <a:xfrm>
            <a:off x="457200" y="274638"/>
            <a:ext cx="8229600" cy="58515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pl-PL"/>
          </a:p>
        </p:txBody>
      </p:sp>
      <p:sp>
        <p:nvSpPr>
          <p:cNvPr id="4" name="Rectangle 5"/>
          <p:cNvSpPr>
            <a:spLocks noGrp="1" noChangeArrowheads="1"/>
          </p:cNvSpPr>
          <p:nvPr>
            <p:ph type="ftr" sz="quarter" idx="11"/>
          </p:nvPr>
        </p:nvSpPr>
        <p:spPr>
          <a:ln/>
        </p:spPr>
        <p:txBody>
          <a:bodyPr/>
          <a:lstStyle>
            <a:lvl1pPr>
              <a:defRPr/>
            </a:lvl1pPr>
          </a:lstStyle>
          <a:p>
            <a:pPr>
              <a:defRPr/>
            </a:pPr>
            <a:endParaRPr lang="pl-PL"/>
          </a:p>
        </p:txBody>
      </p:sp>
      <p:sp>
        <p:nvSpPr>
          <p:cNvPr id="5" name="Rectangle 6"/>
          <p:cNvSpPr>
            <a:spLocks noGrp="1" noChangeArrowheads="1"/>
          </p:cNvSpPr>
          <p:nvPr>
            <p:ph type="sldNum" sz="quarter" idx="12"/>
          </p:nvPr>
        </p:nvSpPr>
        <p:spPr>
          <a:ln/>
        </p:spPr>
        <p:txBody>
          <a:bodyPr/>
          <a:lstStyle>
            <a:lvl1pPr>
              <a:defRPr/>
            </a:lvl1pPr>
          </a:lstStyle>
          <a:p>
            <a:fld id="{1EDCA783-9E3D-4182-AE11-9C2F0365F044}" type="slidenum">
              <a:rPr lang="pl-PL" altLang="pl-PL"/>
              <a:pPr/>
              <a:t>‹#›</a:t>
            </a:fld>
            <a:endParaRPr lang="pl-PL" altLang="pl-PL"/>
          </a:p>
        </p:txBody>
      </p:sp>
    </p:spTree>
    <p:extLst>
      <p:ext uri="{BB962C8B-B14F-4D97-AF65-F5344CB8AC3E}">
        <p14:creationId xmlns:p14="http://schemas.microsoft.com/office/powerpoint/2010/main" val="2800448416"/>
      </p:ext>
    </p:extLst>
  </p:cSld>
  <p:clrMapOvr>
    <a:masterClrMapping/>
  </p:clrMapOvr>
  <p:transition spd="med">
    <p:check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pl-PL"/>
          </a:p>
        </p:txBody>
      </p:sp>
      <p:sp>
        <p:nvSpPr>
          <p:cNvPr id="5" name="Rectangle 5"/>
          <p:cNvSpPr>
            <a:spLocks noGrp="1" noChangeArrowheads="1"/>
          </p:cNvSpPr>
          <p:nvPr>
            <p:ph type="ftr" sz="quarter" idx="11"/>
          </p:nvPr>
        </p:nvSpPr>
        <p:spPr>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D1E16104-C1B5-4811-A14D-752507BED93D}" type="slidenum">
              <a:rPr lang="pl-PL" altLang="pl-PL"/>
              <a:pPr/>
              <a:t>‹#›</a:t>
            </a:fld>
            <a:endParaRPr lang="pl-PL" altLang="pl-PL"/>
          </a:p>
        </p:txBody>
      </p:sp>
    </p:spTree>
    <p:extLst>
      <p:ext uri="{BB962C8B-B14F-4D97-AF65-F5344CB8AC3E}">
        <p14:creationId xmlns:p14="http://schemas.microsoft.com/office/powerpoint/2010/main" val="1474028294"/>
      </p:ext>
    </p:extLst>
  </p:cSld>
  <p:clrMapOvr>
    <a:masterClrMapping/>
  </p:clrMapOvr>
  <p:transition spd="med">
    <p:check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endParaRPr lang="en-US"/>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a:t>Kliknij, aby edytować style wzorca tekstu</a:t>
            </a:r>
          </a:p>
        </p:txBody>
      </p:sp>
      <p:sp>
        <p:nvSpPr>
          <p:cNvPr id="4" name="Rectangle 4"/>
          <p:cNvSpPr>
            <a:spLocks noGrp="1" noChangeArrowheads="1"/>
          </p:cNvSpPr>
          <p:nvPr>
            <p:ph type="dt" sz="half" idx="10"/>
          </p:nvPr>
        </p:nvSpPr>
        <p:spPr>
          <a:ln/>
        </p:spPr>
        <p:txBody>
          <a:bodyPr/>
          <a:lstStyle>
            <a:lvl1pPr>
              <a:defRPr/>
            </a:lvl1pPr>
          </a:lstStyle>
          <a:p>
            <a:pPr>
              <a:defRPr/>
            </a:pPr>
            <a:endParaRPr lang="pl-PL"/>
          </a:p>
        </p:txBody>
      </p:sp>
      <p:sp>
        <p:nvSpPr>
          <p:cNvPr id="5" name="Rectangle 5"/>
          <p:cNvSpPr>
            <a:spLocks noGrp="1" noChangeArrowheads="1"/>
          </p:cNvSpPr>
          <p:nvPr>
            <p:ph type="ftr" sz="quarter" idx="11"/>
          </p:nvPr>
        </p:nvSpPr>
        <p:spPr>
          <a:ln/>
        </p:spPr>
        <p:txBody>
          <a:bodyPr/>
          <a:lstStyle>
            <a:lvl1pPr>
              <a:defRPr/>
            </a:lvl1pPr>
          </a:lstStyle>
          <a:p>
            <a:pPr>
              <a:defRPr/>
            </a:pPr>
            <a:endParaRPr lang="pl-PL"/>
          </a:p>
        </p:txBody>
      </p:sp>
      <p:sp>
        <p:nvSpPr>
          <p:cNvPr id="6" name="Rectangle 6"/>
          <p:cNvSpPr>
            <a:spLocks noGrp="1" noChangeArrowheads="1"/>
          </p:cNvSpPr>
          <p:nvPr>
            <p:ph type="sldNum" sz="quarter" idx="12"/>
          </p:nvPr>
        </p:nvSpPr>
        <p:spPr>
          <a:ln/>
        </p:spPr>
        <p:txBody>
          <a:bodyPr/>
          <a:lstStyle>
            <a:lvl1pPr>
              <a:defRPr/>
            </a:lvl1pPr>
          </a:lstStyle>
          <a:p>
            <a:fld id="{3772C029-700C-4A07-86BE-0EF384164EC8}" type="slidenum">
              <a:rPr lang="pl-PL" altLang="pl-PL"/>
              <a:pPr/>
              <a:t>‹#›</a:t>
            </a:fld>
            <a:endParaRPr lang="pl-PL" altLang="pl-PL"/>
          </a:p>
        </p:txBody>
      </p:sp>
    </p:spTree>
    <p:extLst>
      <p:ext uri="{BB962C8B-B14F-4D97-AF65-F5344CB8AC3E}">
        <p14:creationId xmlns:p14="http://schemas.microsoft.com/office/powerpoint/2010/main" val="3483571954"/>
      </p:ext>
    </p:extLst>
  </p:cSld>
  <p:clrMapOvr>
    <a:masterClrMapping/>
  </p:clrMapOvr>
  <p:transition spd="med">
    <p:check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pl-PL"/>
          </a:p>
        </p:txBody>
      </p:sp>
      <p:sp>
        <p:nvSpPr>
          <p:cNvPr id="6" name="Rectangle 5"/>
          <p:cNvSpPr>
            <a:spLocks noGrp="1" noChangeArrowheads="1"/>
          </p:cNvSpPr>
          <p:nvPr>
            <p:ph type="ftr" sz="quarter" idx="11"/>
          </p:nvPr>
        </p:nvSpPr>
        <p:spPr>
          <a:ln/>
        </p:spPr>
        <p:txBody>
          <a:bodyPr/>
          <a:lstStyle>
            <a:lvl1pPr>
              <a:defRPr/>
            </a:lvl1pPr>
          </a:lstStyle>
          <a:p>
            <a:pPr>
              <a:defRPr/>
            </a:pPr>
            <a:endParaRPr lang="pl-PL"/>
          </a:p>
        </p:txBody>
      </p:sp>
      <p:sp>
        <p:nvSpPr>
          <p:cNvPr id="7" name="Rectangle 6"/>
          <p:cNvSpPr>
            <a:spLocks noGrp="1" noChangeArrowheads="1"/>
          </p:cNvSpPr>
          <p:nvPr>
            <p:ph type="sldNum" sz="quarter" idx="12"/>
          </p:nvPr>
        </p:nvSpPr>
        <p:spPr>
          <a:ln/>
        </p:spPr>
        <p:txBody>
          <a:bodyPr/>
          <a:lstStyle>
            <a:lvl1pPr>
              <a:defRPr/>
            </a:lvl1pPr>
          </a:lstStyle>
          <a:p>
            <a:fld id="{94ECE3A6-21E1-47B6-98B4-430448A10157}" type="slidenum">
              <a:rPr lang="pl-PL" altLang="pl-PL"/>
              <a:pPr/>
              <a:t>‹#›</a:t>
            </a:fld>
            <a:endParaRPr lang="pl-PL" altLang="pl-PL"/>
          </a:p>
        </p:txBody>
      </p:sp>
    </p:spTree>
    <p:extLst>
      <p:ext uri="{BB962C8B-B14F-4D97-AF65-F5344CB8AC3E}">
        <p14:creationId xmlns:p14="http://schemas.microsoft.com/office/powerpoint/2010/main" val="112023898"/>
      </p:ext>
    </p:extLst>
  </p:cSld>
  <p:clrMapOvr>
    <a:masterClrMapping/>
  </p:clrMapOvr>
  <p:transition spd="med">
    <p:check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endParaRPr lang="en-US"/>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pl-PL"/>
          </a:p>
        </p:txBody>
      </p:sp>
      <p:sp>
        <p:nvSpPr>
          <p:cNvPr id="8" name="Rectangle 5"/>
          <p:cNvSpPr>
            <a:spLocks noGrp="1" noChangeArrowheads="1"/>
          </p:cNvSpPr>
          <p:nvPr>
            <p:ph type="ftr" sz="quarter" idx="11"/>
          </p:nvPr>
        </p:nvSpPr>
        <p:spPr>
          <a:ln/>
        </p:spPr>
        <p:txBody>
          <a:bodyPr/>
          <a:lstStyle>
            <a:lvl1pPr>
              <a:defRPr/>
            </a:lvl1pPr>
          </a:lstStyle>
          <a:p>
            <a:pPr>
              <a:defRPr/>
            </a:pPr>
            <a:endParaRPr lang="pl-PL"/>
          </a:p>
        </p:txBody>
      </p:sp>
      <p:sp>
        <p:nvSpPr>
          <p:cNvPr id="9" name="Rectangle 6"/>
          <p:cNvSpPr>
            <a:spLocks noGrp="1" noChangeArrowheads="1"/>
          </p:cNvSpPr>
          <p:nvPr>
            <p:ph type="sldNum" sz="quarter" idx="12"/>
          </p:nvPr>
        </p:nvSpPr>
        <p:spPr>
          <a:ln/>
        </p:spPr>
        <p:txBody>
          <a:bodyPr/>
          <a:lstStyle>
            <a:lvl1pPr>
              <a:defRPr/>
            </a:lvl1pPr>
          </a:lstStyle>
          <a:p>
            <a:fld id="{5BB38374-B16A-45AC-9C9D-EB9E8386C177}" type="slidenum">
              <a:rPr lang="pl-PL" altLang="pl-PL"/>
              <a:pPr/>
              <a:t>‹#›</a:t>
            </a:fld>
            <a:endParaRPr lang="pl-PL" altLang="pl-PL"/>
          </a:p>
        </p:txBody>
      </p:sp>
    </p:spTree>
    <p:extLst>
      <p:ext uri="{BB962C8B-B14F-4D97-AF65-F5344CB8AC3E}">
        <p14:creationId xmlns:p14="http://schemas.microsoft.com/office/powerpoint/2010/main" val="2816413484"/>
      </p:ext>
    </p:extLst>
  </p:cSld>
  <p:clrMapOvr>
    <a:masterClrMapping/>
  </p:clrMapOvr>
  <p:transition spd="med">
    <p:check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pl-PL"/>
          </a:p>
        </p:txBody>
      </p:sp>
      <p:sp>
        <p:nvSpPr>
          <p:cNvPr id="4" name="Rectangle 5"/>
          <p:cNvSpPr>
            <a:spLocks noGrp="1" noChangeArrowheads="1"/>
          </p:cNvSpPr>
          <p:nvPr>
            <p:ph type="ftr" sz="quarter" idx="11"/>
          </p:nvPr>
        </p:nvSpPr>
        <p:spPr>
          <a:ln/>
        </p:spPr>
        <p:txBody>
          <a:bodyPr/>
          <a:lstStyle>
            <a:lvl1pPr>
              <a:defRPr/>
            </a:lvl1pPr>
          </a:lstStyle>
          <a:p>
            <a:pPr>
              <a:defRPr/>
            </a:pPr>
            <a:endParaRPr lang="pl-PL"/>
          </a:p>
        </p:txBody>
      </p:sp>
      <p:sp>
        <p:nvSpPr>
          <p:cNvPr id="5" name="Rectangle 6"/>
          <p:cNvSpPr>
            <a:spLocks noGrp="1" noChangeArrowheads="1"/>
          </p:cNvSpPr>
          <p:nvPr>
            <p:ph type="sldNum" sz="quarter" idx="12"/>
          </p:nvPr>
        </p:nvSpPr>
        <p:spPr>
          <a:ln/>
        </p:spPr>
        <p:txBody>
          <a:bodyPr/>
          <a:lstStyle>
            <a:lvl1pPr>
              <a:defRPr/>
            </a:lvl1pPr>
          </a:lstStyle>
          <a:p>
            <a:fld id="{B7AF574E-35AC-48C3-875D-2304DB7BE002}" type="slidenum">
              <a:rPr lang="pl-PL" altLang="pl-PL"/>
              <a:pPr/>
              <a:t>‹#›</a:t>
            </a:fld>
            <a:endParaRPr lang="pl-PL" altLang="pl-PL"/>
          </a:p>
        </p:txBody>
      </p:sp>
    </p:spTree>
    <p:extLst>
      <p:ext uri="{BB962C8B-B14F-4D97-AF65-F5344CB8AC3E}">
        <p14:creationId xmlns:p14="http://schemas.microsoft.com/office/powerpoint/2010/main" val="1145708322"/>
      </p:ext>
    </p:extLst>
  </p:cSld>
  <p:clrMapOvr>
    <a:masterClrMapping/>
  </p:clrMapOvr>
  <p:transition spd="med">
    <p:check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l-PL"/>
          </a:p>
        </p:txBody>
      </p:sp>
      <p:sp>
        <p:nvSpPr>
          <p:cNvPr id="3" name="Rectangle 5"/>
          <p:cNvSpPr>
            <a:spLocks noGrp="1" noChangeArrowheads="1"/>
          </p:cNvSpPr>
          <p:nvPr>
            <p:ph type="ftr" sz="quarter" idx="11"/>
          </p:nvPr>
        </p:nvSpPr>
        <p:spPr>
          <a:ln/>
        </p:spPr>
        <p:txBody>
          <a:bodyPr/>
          <a:lstStyle>
            <a:lvl1pPr>
              <a:defRPr/>
            </a:lvl1pPr>
          </a:lstStyle>
          <a:p>
            <a:pPr>
              <a:defRPr/>
            </a:pPr>
            <a:endParaRPr lang="pl-PL"/>
          </a:p>
        </p:txBody>
      </p:sp>
      <p:sp>
        <p:nvSpPr>
          <p:cNvPr id="4" name="Rectangle 6"/>
          <p:cNvSpPr>
            <a:spLocks noGrp="1" noChangeArrowheads="1"/>
          </p:cNvSpPr>
          <p:nvPr>
            <p:ph type="sldNum" sz="quarter" idx="12"/>
          </p:nvPr>
        </p:nvSpPr>
        <p:spPr>
          <a:ln/>
        </p:spPr>
        <p:txBody>
          <a:bodyPr/>
          <a:lstStyle>
            <a:lvl1pPr>
              <a:defRPr/>
            </a:lvl1pPr>
          </a:lstStyle>
          <a:p>
            <a:fld id="{73A49485-BA91-4173-AFCD-184BFE08B9CC}" type="slidenum">
              <a:rPr lang="pl-PL" altLang="pl-PL"/>
              <a:pPr/>
              <a:t>‹#›</a:t>
            </a:fld>
            <a:endParaRPr lang="pl-PL" altLang="pl-PL"/>
          </a:p>
        </p:txBody>
      </p:sp>
    </p:spTree>
    <p:extLst>
      <p:ext uri="{BB962C8B-B14F-4D97-AF65-F5344CB8AC3E}">
        <p14:creationId xmlns:p14="http://schemas.microsoft.com/office/powerpoint/2010/main" val="1614160122"/>
      </p:ext>
    </p:extLst>
  </p:cSld>
  <p:clrMapOvr>
    <a:masterClrMapping/>
  </p:clrMapOvr>
  <p:transition spd="med">
    <p:check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endParaRPr lang="en-US"/>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Rectangle 4"/>
          <p:cNvSpPr>
            <a:spLocks noGrp="1" noChangeArrowheads="1"/>
          </p:cNvSpPr>
          <p:nvPr>
            <p:ph type="dt" sz="half" idx="10"/>
          </p:nvPr>
        </p:nvSpPr>
        <p:spPr>
          <a:ln/>
        </p:spPr>
        <p:txBody>
          <a:bodyPr/>
          <a:lstStyle>
            <a:lvl1pPr>
              <a:defRPr/>
            </a:lvl1pPr>
          </a:lstStyle>
          <a:p>
            <a:pPr>
              <a:defRPr/>
            </a:pPr>
            <a:endParaRPr lang="pl-PL"/>
          </a:p>
        </p:txBody>
      </p:sp>
      <p:sp>
        <p:nvSpPr>
          <p:cNvPr id="6" name="Rectangle 5"/>
          <p:cNvSpPr>
            <a:spLocks noGrp="1" noChangeArrowheads="1"/>
          </p:cNvSpPr>
          <p:nvPr>
            <p:ph type="ftr" sz="quarter" idx="11"/>
          </p:nvPr>
        </p:nvSpPr>
        <p:spPr>
          <a:ln/>
        </p:spPr>
        <p:txBody>
          <a:bodyPr/>
          <a:lstStyle>
            <a:lvl1pPr>
              <a:defRPr/>
            </a:lvl1pPr>
          </a:lstStyle>
          <a:p>
            <a:pPr>
              <a:defRPr/>
            </a:pPr>
            <a:endParaRPr lang="pl-PL"/>
          </a:p>
        </p:txBody>
      </p:sp>
      <p:sp>
        <p:nvSpPr>
          <p:cNvPr id="7" name="Rectangle 6"/>
          <p:cNvSpPr>
            <a:spLocks noGrp="1" noChangeArrowheads="1"/>
          </p:cNvSpPr>
          <p:nvPr>
            <p:ph type="sldNum" sz="quarter" idx="12"/>
          </p:nvPr>
        </p:nvSpPr>
        <p:spPr>
          <a:ln/>
        </p:spPr>
        <p:txBody>
          <a:bodyPr/>
          <a:lstStyle>
            <a:lvl1pPr>
              <a:defRPr/>
            </a:lvl1pPr>
          </a:lstStyle>
          <a:p>
            <a:fld id="{9E44A356-E4CD-4EC0-B2E3-48FB792AF4E7}" type="slidenum">
              <a:rPr lang="pl-PL" altLang="pl-PL"/>
              <a:pPr/>
              <a:t>‹#›</a:t>
            </a:fld>
            <a:endParaRPr lang="pl-PL" altLang="pl-PL"/>
          </a:p>
        </p:txBody>
      </p:sp>
    </p:spTree>
    <p:extLst>
      <p:ext uri="{BB962C8B-B14F-4D97-AF65-F5344CB8AC3E}">
        <p14:creationId xmlns:p14="http://schemas.microsoft.com/office/powerpoint/2010/main" val="1488704284"/>
      </p:ext>
    </p:extLst>
  </p:cSld>
  <p:clrMapOvr>
    <a:masterClrMapping/>
  </p:clrMapOvr>
  <p:transition spd="med">
    <p:check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endParaRPr lang="en-US"/>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Rectangle 4"/>
          <p:cNvSpPr>
            <a:spLocks noGrp="1" noChangeArrowheads="1"/>
          </p:cNvSpPr>
          <p:nvPr>
            <p:ph type="dt" sz="half" idx="10"/>
          </p:nvPr>
        </p:nvSpPr>
        <p:spPr>
          <a:ln/>
        </p:spPr>
        <p:txBody>
          <a:bodyPr/>
          <a:lstStyle>
            <a:lvl1pPr>
              <a:defRPr/>
            </a:lvl1pPr>
          </a:lstStyle>
          <a:p>
            <a:pPr>
              <a:defRPr/>
            </a:pPr>
            <a:endParaRPr lang="pl-PL"/>
          </a:p>
        </p:txBody>
      </p:sp>
      <p:sp>
        <p:nvSpPr>
          <p:cNvPr id="6" name="Rectangle 5"/>
          <p:cNvSpPr>
            <a:spLocks noGrp="1" noChangeArrowheads="1"/>
          </p:cNvSpPr>
          <p:nvPr>
            <p:ph type="ftr" sz="quarter" idx="11"/>
          </p:nvPr>
        </p:nvSpPr>
        <p:spPr>
          <a:ln/>
        </p:spPr>
        <p:txBody>
          <a:bodyPr/>
          <a:lstStyle>
            <a:lvl1pPr>
              <a:defRPr/>
            </a:lvl1pPr>
          </a:lstStyle>
          <a:p>
            <a:pPr>
              <a:defRPr/>
            </a:pPr>
            <a:endParaRPr lang="pl-PL"/>
          </a:p>
        </p:txBody>
      </p:sp>
      <p:sp>
        <p:nvSpPr>
          <p:cNvPr id="7" name="Rectangle 6"/>
          <p:cNvSpPr>
            <a:spLocks noGrp="1" noChangeArrowheads="1"/>
          </p:cNvSpPr>
          <p:nvPr>
            <p:ph type="sldNum" sz="quarter" idx="12"/>
          </p:nvPr>
        </p:nvSpPr>
        <p:spPr>
          <a:ln/>
        </p:spPr>
        <p:txBody>
          <a:bodyPr/>
          <a:lstStyle>
            <a:lvl1pPr>
              <a:defRPr/>
            </a:lvl1pPr>
          </a:lstStyle>
          <a:p>
            <a:fld id="{FF6E5D26-1AC0-417C-A071-18BEE5D4F3DD}" type="slidenum">
              <a:rPr lang="pl-PL" altLang="pl-PL"/>
              <a:pPr/>
              <a:t>‹#›</a:t>
            </a:fld>
            <a:endParaRPr lang="pl-PL" altLang="pl-PL"/>
          </a:p>
        </p:txBody>
      </p:sp>
    </p:spTree>
    <p:extLst>
      <p:ext uri="{BB962C8B-B14F-4D97-AF65-F5344CB8AC3E}">
        <p14:creationId xmlns:p14="http://schemas.microsoft.com/office/powerpoint/2010/main" val="2923275815"/>
      </p:ext>
    </p:extLst>
  </p:cSld>
  <p:clrMapOvr>
    <a:masterClrMapping/>
  </p:clrMapOvr>
  <p:transition spd="med">
    <p:check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BA97D"/>
            </a:gs>
            <a:gs pos="7001">
              <a:srgbClr val="FEE7F2"/>
            </a:gs>
            <a:gs pos="48000">
              <a:srgbClr val="FAC77D"/>
            </a:gs>
            <a:gs pos="100000">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altLang="pl-PL"/>
              <a:t>Kliknij, aby edytować styl wzorca tytułu</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altLang="pl-PL"/>
              <a:t>Kliknij, aby edytować style wzorca tekstu</a:t>
            </a:r>
          </a:p>
          <a:p>
            <a:pPr lvl="1"/>
            <a:r>
              <a:rPr lang="pl-PL" altLang="pl-PL"/>
              <a:t>Drugi poziom</a:t>
            </a:r>
          </a:p>
          <a:p>
            <a:pPr lvl="2"/>
            <a:r>
              <a:rPr lang="pl-PL" altLang="pl-PL"/>
              <a:t>Trzeci poziom</a:t>
            </a:r>
          </a:p>
          <a:p>
            <a:pPr lvl="3"/>
            <a:r>
              <a:rPr lang="pl-PL" altLang="pl-PL"/>
              <a:t>Czwarty poziom</a:t>
            </a:r>
          </a:p>
          <a:p>
            <a:pPr lvl="4"/>
            <a:r>
              <a:rPr lang="pl-PL" altLang="pl-PL"/>
              <a:t>Piąty poziom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defRPr>
            </a:lvl1pPr>
          </a:lstStyle>
          <a:p>
            <a:pPr>
              <a:defRPr/>
            </a:pPr>
            <a:endParaRPr lang="pl-P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pl-P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C46788D-96D1-4B21-B825-3FD0E485F23B}" type="slidenum">
              <a:rPr lang="pl-PL" altLang="pl-PL"/>
              <a:pPr/>
              <a:t>‹#›</a:t>
            </a:fld>
            <a:endParaRPr lang="pl-PL" altLang="pl-PL"/>
          </a:p>
        </p:txBody>
      </p:sp>
    </p:spTree>
  </p:cSld>
  <p:clrMap bg1="lt1" tx1="dk1" bg2="lt2" tx2="dk2" accent1="accent1" accent2="accent2" accent3="accent3" accent4="accent4" accent5="accent5" accent6="accent6" hlink="hlink" folHlink="folHlink"/>
  <p:sldLayoutIdLst>
    <p:sldLayoutId id="2147484223" r:id="rId1"/>
    <p:sldLayoutId id="2147484224" r:id="rId2"/>
    <p:sldLayoutId id="2147484225" r:id="rId3"/>
    <p:sldLayoutId id="2147484226" r:id="rId4"/>
    <p:sldLayoutId id="2147484227" r:id="rId5"/>
    <p:sldLayoutId id="2147484228" r:id="rId6"/>
    <p:sldLayoutId id="2147484229" r:id="rId7"/>
    <p:sldLayoutId id="2147484230" r:id="rId8"/>
    <p:sldLayoutId id="2147484231" r:id="rId9"/>
    <p:sldLayoutId id="2147484232" r:id="rId10"/>
    <p:sldLayoutId id="2147484233" r:id="rId11"/>
    <p:sldLayoutId id="2147484234" r:id="rId12"/>
  </p:sldLayoutIdLst>
  <p:transition spd="med">
    <p:checker/>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oskko.edu.pl/"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oskko@oskko.edu.p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file:///Users/joannajasiak/Documents/dokumenty/OSKKO/pliki%20do%20ppt/ZARZADZENIE_NR_484_2018_PREZYDENTA_MIASTA_TARNOWA_z_dnia_27_listopada_2018_r_w_sprawie_wprowadzenia_/instrukcja%20kancelaryjna_zal_2.doc" TargetMode="External"/><Relationship Id="rId2" Type="http://schemas.openxmlformats.org/officeDocument/2006/relationships/hyperlink" Target="file:///Users/joannajasiak/Documents/dokumenty/OSKKO/pliki%20do%20ppt/ZARZADZENIE_NR_484_2018_PREZYDENTA_MIASTA_TARNOWA_z_dnia_27_listopada_2018_r_w_sprawie_wprowadzenia_/zarza&#808;dzenie_PMT.doc" TargetMode="External"/><Relationship Id="rId1" Type="http://schemas.openxmlformats.org/officeDocument/2006/relationships/slideLayout" Target="../slideLayouts/slideLayout2.xml"/><Relationship Id="rId5" Type="http://schemas.openxmlformats.org/officeDocument/2006/relationships/hyperlink" Target="ZARZADZENIE_NR_484_2018_PREZYDENTA_MIASTA_TARNOWA_z_dnia_27_listopada_2018_r_w_sprawie_wprowadzenia_/instrukcja_archiwum_zal_4.doc" TargetMode="External"/><Relationship Id="rId4" Type="http://schemas.openxmlformats.org/officeDocument/2006/relationships/hyperlink" Target="file:///Users/joannajasiak/Documents/dokumenty/OSKKO/pliki%20do%20ppt/ZARZADZENIE_NR_484_2018_PREZYDENTA_MIASTA_TARNOWA_z_dnia_27_listopada_2018_r_w_sprawie_wprowadzenia_/jednolity%20rzeczowy%20wykaz%20akt_zal_3.doc"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39.xml"/></Relationships>
</file>

<file path=ppt/slides/_rels/slide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Documents/dokumenty/OSKKO/pliki%20do%20ppt/17zp148.doc" TargetMode="External"/><Relationship Id="rId2" Type="http://schemas.openxmlformats.org/officeDocument/2006/relationships/hyperlink" Target="../Documents/dokumenty/OSKKO/pliki%20do%20ppt/17zp148_zal.doc"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Documents/dokumenty/OSKKO/pliki%20do%20ppt/rejestr_wyjsc_grupowych.docx"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Duplikat%20na%20druku.pdf" TargetMode="External"/><Relationship Id="rId2" Type="http://schemas.openxmlformats.org/officeDocument/2006/relationships/hyperlink" Target="file:///Users/joannajasiak/Documents/dokumenty/OSKKO/pliki%20do%20ppt/Upowaznienie_arkusze%20ocen%20ucznia.doc" TargetMode="External"/><Relationship Id="rId1" Type="http://schemas.openxmlformats.org/officeDocument/2006/relationships/slideLayout" Target="../slideLayouts/slideLayout2.xml"/><Relationship Id="rId4" Type="http://schemas.openxmlformats.org/officeDocument/2006/relationships/hyperlink" Target="Duplikat%20bez%20druku.pdf"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file:///Users/joannajasiak/Documents/dokumenty/OSKKO/pliki%20do%20ppt/Spis%20spraw%20nowego%20typu%20lepszy.docx" TargetMode="External"/><Relationship Id="rId7" Type="http://schemas.openxmlformats.org/officeDocument/2006/relationships/hyperlink" Target="file:///Users/joannajasiak/Documents/dokumenty/OSKKO/pliki%20do%20ppt/Wniosek%20o%20stypendium%20za%20osia&#808;gnie&#808;cia%20sportowe.docx" TargetMode="External"/><Relationship Id="rId2" Type="http://schemas.openxmlformats.org/officeDocument/2006/relationships/hyperlink" Target="file:///Users/joannajasiak/Documents/dokumenty/OSKKO/pliki%20do%20ppt/Organizacja%20i%20przyjmowanie%20skarg%20i%20wniosko&#769;w.docx" TargetMode="External"/><Relationship Id="rId1" Type="http://schemas.openxmlformats.org/officeDocument/2006/relationships/slideLayout" Target="../slideLayouts/slideLayout2.xml"/><Relationship Id="rId6" Type="http://schemas.openxmlformats.org/officeDocument/2006/relationships/hyperlink" Target="file:///Users/joannajasiak/Documents/dokumenty/OSKKO/pliki%20do%20ppt/Wniosek%20o%20stypendium%20za%20wyniki%20w%20nauce.docx" TargetMode="External"/><Relationship Id="rId5" Type="http://schemas.openxmlformats.org/officeDocument/2006/relationships/hyperlink" Target="file:///Users/joannajasiak/Documents/dokumenty/OSKKO/pliki%20do%20ppt/Zawieszenie%20reprezentowania%20szko&#322;y%20-%20J.%20Klasowy%207a.docx" TargetMode="External"/><Relationship Id="rId4" Type="http://schemas.openxmlformats.org/officeDocument/2006/relationships/hyperlink" Target="file:///Users/joannajasiak/Documents/dokumenty/OSKKO/pliki%20do%20ppt/Wniosek%20o%20wydanie%20opinii%20o%20uczniu.docx"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file:///Users/joannajasiak/Documents/dokumenty/OSKKO/pliki%20do%20ppt/Za&#322;a&#808;cznik%20nr%201a%20i%201b%20-%20Os&#769;wiadczenie%20o%20dochodach.docx" TargetMode="External"/><Relationship Id="rId2" Type="http://schemas.openxmlformats.org/officeDocument/2006/relationships/hyperlink" Target="file:///Users/joannajasiak/Documents/dokumenty/OSKKO/pliki%20do%20ppt/wzo&#769;r%20opisu%20dowodu%20ksie&#808;gowego.doc"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hyperlink" Target="Rejestr%20czynnos&#769;ci%20przetwarzania%20(przyk&#322;ady%20dla%20szko&#322;y).xlsx"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s://uodo.gov.pl/pl/p/ochrona-danych-osobowych-w-szkolach-i-placowkach-oswiatowych-poradnik"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3" Type="http://schemas.openxmlformats.org/officeDocument/2006/relationships/hyperlink" Target="http://www.oskko.edu.pl/" TargetMode="External"/><Relationship Id="rId7"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oskko@oskko.edu.pl"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36538" y="2871788"/>
            <a:ext cx="2043112"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pl-PL" sz="1800"/>
          </a:p>
        </p:txBody>
      </p:sp>
      <p:sp>
        <p:nvSpPr>
          <p:cNvPr id="3075" name="Rectangle 3"/>
          <p:cNvSpPr>
            <a:spLocks noChangeArrowheads="1"/>
          </p:cNvSpPr>
          <p:nvPr/>
        </p:nvSpPr>
        <p:spPr bwMode="auto">
          <a:xfrm>
            <a:off x="236538" y="2871788"/>
            <a:ext cx="20653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pl-PL" sz="1800"/>
          </a:p>
        </p:txBody>
      </p:sp>
      <p:sp>
        <p:nvSpPr>
          <p:cNvPr id="7" name="Title 1"/>
          <p:cNvSpPr txBox="1">
            <a:spLocks/>
          </p:cNvSpPr>
          <p:nvPr/>
        </p:nvSpPr>
        <p:spPr>
          <a:xfrm>
            <a:off x="503237" y="1700810"/>
            <a:ext cx="8317235" cy="1802764"/>
          </a:xfrm>
          <a:prstGeom prst="rect">
            <a:avLst/>
          </a:prstGeom>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defRPr/>
            </a:pPr>
            <a:r>
              <a:rPr lang="pl-PL" sz="3200" b="1" dirty="0">
                <a:effectLst>
                  <a:outerShdw blurRad="38100" dist="38100" dir="2700000" algn="tl">
                    <a:srgbClr val="000000">
                      <a:alpha val="43137"/>
                    </a:srgbClr>
                  </a:outerShdw>
                </a:effectLst>
                <a:latin typeface="+mj-lt"/>
                <a:cs typeface="Calibri" panose="020F0502020204030204" pitchFamily="34" charset="0"/>
              </a:rPr>
              <a:t>SEKRETARIAT SZKOŁY I PLACÓWKI </a:t>
            </a:r>
            <a:br>
              <a:rPr lang="pl-PL" sz="3200" b="1" dirty="0">
                <a:effectLst>
                  <a:outerShdw blurRad="38100" dist="38100" dir="2700000" algn="tl">
                    <a:srgbClr val="000000">
                      <a:alpha val="43137"/>
                    </a:srgbClr>
                  </a:outerShdw>
                </a:effectLst>
                <a:latin typeface="+mj-lt"/>
                <a:cs typeface="Calibri" panose="020F0502020204030204" pitchFamily="34" charset="0"/>
              </a:rPr>
            </a:br>
            <a:r>
              <a:rPr lang="pl-PL" sz="3200" b="1" dirty="0">
                <a:effectLst>
                  <a:outerShdw blurRad="38100" dist="38100" dir="2700000" algn="tl">
                    <a:srgbClr val="000000">
                      <a:alpha val="43137"/>
                    </a:srgbClr>
                  </a:outerShdw>
                </a:effectLst>
                <a:latin typeface="+mj-lt"/>
                <a:cs typeface="Calibri" panose="020F0502020204030204" pitchFamily="34" charset="0"/>
              </a:rPr>
              <a:t>W PIGUŁCE. CZY TWÓJ SEKRETARIAT DZIAŁA PRAWIDŁOWO?</a:t>
            </a:r>
            <a:endParaRPr lang="pl-PL" altLang="pl-PL" sz="3200" b="1" dirty="0">
              <a:solidFill>
                <a:srgbClr val="663300"/>
              </a:solidFill>
              <a:effectLst>
                <a:outerShdw blurRad="38100" dist="38100" dir="2700000" algn="tl">
                  <a:srgbClr val="000000">
                    <a:alpha val="43137"/>
                  </a:srgbClr>
                </a:outerShdw>
              </a:effectLst>
              <a:latin typeface="+mj-lt"/>
              <a:cs typeface="Calibri" panose="020F0502020204030204" pitchFamily="34" charset="0"/>
            </a:endParaRPr>
          </a:p>
        </p:txBody>
      </p:sp>
      <p:sp>
        <p:nvSpPr>
          <p:cNvPr id="3078" name="pole tekstowe 9"/>
          <p:cNvSpPr txBox="1">
            <a:spLocks noChangeArrowheads="1"/>
          </p:cNvSpPr>
          <p:nvPr/>
        </p:nvSpPr>
        <p:spPr bwMode="auto">
          <a:xfrm>
            <a:off x="4284177" y="3734833"/>
            <a:ext cx="43291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pl-PL" altLang="pl-PL" sz="2400" b="1" dirty="0">
                <a:solidFill>
                  <a:srgbClr val="0033CC"/>
                </a:solidFill>
                <a:latin typeface="+mn-lt"/>
              </a:rPr>
              <a:t>Joanna Jasiak</a:t>
            </a:r>
          </a:p>
          <a:p>
            <a:pPr algn="r" eaLnBrk="1" hangingPunct="1">
              <a:spcBef>
                <a:spcPct val="0"/>
              </a:spcBef>
              <a:buFontTx/>
              <a:buNone/>
            </a:pPr>
            <a:r>
              <a:rPr lang="pl-PL" altLang="pl-PL" sz="2400" b="1" dirty="0">
                <a:solidFill>
                  <a:srgbClr val="0033CC"/>
                </a:solidFill>
                <a:latin typeface="+mn-lt"/>
              </a:rPr>
              <a:t>joanna.jasiak1@gmail.com</a:t>
            </a:r>
          </a:p>
        </p:txBody>
      </p:sp>
      <p:sp>
        <p:nvSpPr>
          <p:cNvPr id="3079" name="Rectangle 1"/>
          <p:cNvSpPr>
            <a:spLocks noChangeArrowheads="1"/>
          </p:cNvSpPr>
          <p:nvPr/>
        </p:nvSpPr>
        <p:spPr bwMode="auto">
          <a:xfrm>
            <a:off x="0" y="5465512"/>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pl-PL" altLang="pl-PL" sz="1400" dirty="0">
                <a:latin typeface="Verdana" panose="020B0604030504040204" pitchFamily="34" charset="0"/>
                <a:cs typeface="Times New Roman" panose="02020603050405020304" pitchFamily="18" charset="0"/>
              </a:rPr>
              <a:t>Og</a:t>
            </a:r>
            <a:r>
              <a:rPr lang="pl-PL" altLang="pl-PL" sz="1400" dirty="0">
                <a:latin typeface="Calibri" panose="020F0502020204030204" pitchFamily="34" charset="0"/>
                <a:cs typeface="Times New Roman" panose="02020603050405020304" pitchFamily="18" charset="0"/>
              </a:rPr>
              <a:t>ó</a:t>
            </a:r>
            <a:r>
              <a:rPr lang="pl-PL" altLang="pl-PL" sz="1400" dirty="0">
                <a:latin typeface="Verdana" panose="020B0604030504040204" pitchFamily="34" charset="0"/>
                <a:cs typeface="Times New Roman" panose="02020603050405020304" pitchFamily="18" charset="0"/>
              </a:rPr>
              <a:t>lnopolskie Stowarzyszenie Kadry Kierowniczej Oświaty (OSKKO)</a:t>
            </a:r>
            <a:br>
              <a:rPr lang="pl-PL" altLang="pl-PL" sz="1400" dirty="0">
                <a:latin typeface="Verdana" panose="020B0604030504040204" pitchFamily="34" charset="0"/>
                <a:cs typeface="Times New Roman" panose="02020603050405020304" pitchFamily="18" charset="0"/>
              </a:rPr>
            </a:br>
            <a:r>
              <a:rPr lang="pl-PL" altLang="pl-PL" sz="1400" dirty="0">
                <a:latin typeface="Verdana" panose="020B0604030504040204" pitchFamily="34" charset="0"/>
                <a:cs typeface="Times New Roman" panose="02020603050405020304" pitchFamily="18" charset="0"/>
                <a:hlinkClick r:id="rId3"/>
              </a:rPr>
              <a:t>www.oskko.edu.pl</a:t>
            </a:r>
            <a:r>
              <a:rPr lang="pl-PL" altLang="pl-PL" sz="1400" dirty="0">
                <a:latin typeface="Calibri" panose="020F0502020204030204" pitchFamily="34" charset="0"/>
                <a:cs typeface="Times New Roman" panose="02020603050405020304" pitchFamily="18" charset="0"/>
              </a:rPr>
              <a:t> </a:t>
            </a:r>
            <a:r>
              <a:rPr lang="pl-PL" altLang="pl-PL" sz="1400" dirty="0">
                <a:latin typeface="Verdana" panose="020B0604030504040204" pitchFamily="34" charset="0"/>
                <a:cs typeface="Times New Roman" panose="02020603050405020304" pitchFamily="18" charset="0"/>
              </a:rPr>
              <a:t> email: </a:t>
            </a:r>
            <a:r>
              <a:rPr lang="pl-PL" altLang="pl-PL" sz="1400" dirty="0">
                <a:latin typeface="Verdana" panose="020B0604030504040204" pitchFamily="34" charset="0"/>
                <a:cs typeface="Times New Roman" panose="02020603050405020304" pitchFamily="18" charset="0"/>
                <a:hlinkClick r:id="rId4"/>
              </a:rPr>
              <a:t>oskko@oskko.edu.pl</a:t>
            </a:r>
            <a:endParaRPr lang="pl-PL" altLang="pl-PL" sz="1400" dirty="0"/>
          </a:p>
        </p:txBody>
      </p:sp>
      <p:pic>
        <p:nvPicPr>
          <p:cNvPr id="3080" name="Obraz 12" descr="logo_OSKKO_poziom-300-BEZ-TLA.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936" y="5027613"/>
            <a:ext cx="9144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az 1"/>
          <p:cNvPicPr>
            <a:picLocks noChangeAspect="1"/>
          </p:cNvPicPr>
          <p:nvPr/>
        </p:nvPicPr>
        <p:blipFill>
          <a:blip r:embed="rId6"/>
          <a:stretch>
            <a:fillRect/>
          </a:stretch>
        </p:blipFill>
        <p:spPr>
          <a:xfrm>
            <a:off x="0" y="0"/>
            <a:ext cx="9144000" cy="1392487"/>
          </a:xfrm>
          <a:prstGeom prst="rect">
            <a:avLst/>
          </a:prstGeom>
        </p:spPr>
      </p:pic>
      <p:pic>
        <p:nvPicPr>
          <p:cNvPr id="4" name="Obraz 3"/>
          <p:cNvPicPr>
            <a:picLocks noChangeAspect="1"/>
          </p:cNvPicPr>
          <p:nvPr/>
        </p:nvPicPr>
        <p:blipFill>
          <a:blip r:embed="rId7"/>
          <a:stretch>
            <a:fillRect/>
          </a:stretch>
        </p:blipFill>
        <p:spPr>
          <a:xfrm>
            <a:off x="0" y="6096833"/>
            <a:ext cx="9144000" cy="753473"/>
          </a:xfrm>
          <a:prstGeom prst="rect">
            <a:avLst/>
          </a:prstGeom>
        </p:spPr>
      </p:pic>
    </p:spTree>
  </p:cSld>
  <p:clrMapOvr>
    <a:masterClrMapping/>
  </p:clrMapOvr>
  <p:transition spd="med">
    <p:check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6F081E48-81E9-3D45-9E2C-037D760A744B}"/>
              </a:ext>
            </a:extLst>
          </p:cNvPr>
          <p:cNvSpPr>
            <a:spLocks noGrp="1"/>
          </p:cNvSpPr>
          <p:nvPr>
            <p:ph/>
          </p:nvPr>
        </p:nvSpPr>
        <p:spPr/>
        <p:txBody>
          <a:bodyPr/>
          <a:lstStyle/>
          <a:p>
            <a:pPr marL="0" indent="0" algn="ctr">
              <a:buNone/>
            </a:pPr>
            <a:r>
              <a:rPr lang="pl-PL" b="1" dirty="0"/>
              <a:t>Zatrudnianie pracowników samorządowych</a:t>
            </a:r>
          </a:p>
          <a:p>
            <a:endParaRPr lang="pl-PL" sz="2800" dirty="0"/>
          </a:p>
          <a:p>
            <a:pPr marL="0" indent="0">
              <a:buNone/>
            </a:pPr>
            <a:r>
              <a:rPr lang="pl-PL" sz="2800" dirty="0"/>
              <a:t>Zgodnie z ustawą, pracownicy samorządowi są zatrudniani na podstawie:</a:t>
            </a:r>
          </a:p>
          <a:p>
            <a:pPr>
              <a:buFont typeface="Wingdings" pitchFamily="2" charset="2"/>
              <a:buChar char="Ø"/>
            </a:pPr>
            <a:r>
              <a:rPr lang="pl-PL" sz="2800" dirty="0"/>
              <a:t>Wyboru (marszałek, starosta, prezydent, wójt)</a:t>
            </a:r>
          </a:p>
          <a:p>
            <a:pPr>
              <a:buFont typeface="Wingdings" pitchFamily="2" charset="2"/>
              <a:buChar char="Ø"/>
            </a:pPr>
            <a:r>
              <a:rPr lang="pl-PL" sz="2800" dirty="0"/>
              <a:t>powołania (zastępca wójta, prezydenta, starosty, skarbnik)</a:t>
            </a:r>
          </a:p>
          <a:p>
            <a:pPr>
              <a:buFont typeface="Wingdings" pitchFamily="2" charset="2"/>
              <a:buChar char="Ø"/>
            </a:pPr>
            <a:r>
              <a:rPr lang="pl-PL" sz="2800" dirty="0"/>
              <a:t>umowy o pracę (pozostali pracownicy).</a:t>
            </a:r>
          </a:p>
        </p:txBody>
      </p:sp>
    </p:spTree>
    <p:extLst>
      <p:ext uri="{BB962C8B-B14F-4D97-AF65-F5344CB8AC3E}">
        <p14:creationId xmlns:p14="http://schemas.microsoft.com/office/powerpoint/2010/main" val="3059105093"/>
      </p:ext>
    </p:extLst>
  </p:cSld>
  <p:clrMapOvr>
    <a:masterClrMapping/>
  </p:clrMapOvr>
  <p:transition spd="med">
    <p:check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AE928E1E-8892-5C4F-9C67-6755AD9EBA33}"/>
              </a:ext>
            </a:extLst>
          </p:cNvPr>
          <p:cNvSpPr>
            <a:spLocks noGrp="1"/>
          </p:cNvSpPr>
          <p:nvPr>
            <p:ph/>
          </p:nvPr>
        </p:nvSpPr>
        <p:spPr/>
        <p:txBody>
          <a:bodyPr/>
          <a:lstStyle/>
          <a:p>
            <a:pPr marL="0" indent="0" algn="ctr">
              <a:buNone/>
            </a:pPr>
            <a:r>
              <a:rPr lang="pl-PL" b="1" dirty="0"/>
              <a:t>Stanowiska pracowników samorządowych</a:t>
            </a:r>
          </a:p>
          <a:p>
            <a:pPr marL="0" indent="0">
              <a:buNone/>
            </a:pPr>
            <a:endParaRPr lang="pl-PL" dirty="0"/>
          </a:p>
          <a:p>
            <a:pPr marL="0" indent="0">
              <a:buNone/>
            </a:pPr>
            <a:r>
              <a:rPr lang="pl-PL" sz="2800" dirty="0"/>
              <a:t>1)  urzędnicze, w tym kierownicze stanowiska urzędnicze; </a:t>
            </a:r>
          </a:p>
          <a:p>
            <a:pPr marL="0" indent="0">
              <a:buNone/>
            </a:pPr>
            <a:r>
              <a:rPr lang="pl-PL" sz="2800" dirty="0"/>
              <a:t>2) pomocnicze i obsługi. </a:t>
            </a:r>
          </a:p>
          <a:p>
            <a:endParaRPr lang="pl-PL" dirty="0"/>
          </a:p>
        </p:txBody>
      </p:sp>
    </p:spTree>
    <p:extLst>
      <p:ext uri="{BB962C8B-B14F-4D97-AF65-F5344CB8AC3E}">
        <p14:creationId xmlns:p14="http://schemas.microsoft.com/office/powerpoint/2010/main" val="2193530489"/>
      </p:ext>
    </p:extLst>
  </p:cSld>
  <p:clrMapOvr>
    <a:masterClrMapping/>
  </p:clrMapOvr>
  <p:transition spd="med">
    <p:check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620F81E7-F2F1-3846-B7BF-47793D9B2486}"/>
              </a:ext>
            </a:extLst>
          </p:cNvPr>
          <p:cNvSpPr>
            <a:spLocks noGrp="1"/>
          </p:cNvSpPr>
          <p:nvPr>
            <p:ph/>
          </p:nvPr>
        </p:nvSpPr>
        <p:spPr/>
        <p:txBody>
          <a:bodyPr/>
          <a:lstStyle/>
          <a:p>
            <a:pPr marL="0" indent="0" algn="ctr">
              <a:buNone/>
            </a:pPr>
            <a:endParaRPr lang="pl-PL" b="1" dirty="0"/>
          </a:p>
          <a:p>
            <a:pPr marL="0" indent="0" algn="ctr">
              <a:buNone/>
            </a:pPr>
            <a:endParaRPr lang="pl-PL" b="1" dirty="0"/>
          </a:p>
          <a:p>
            <a:pPr marL="0" indent="0" algn="ctr">
              <a:buNone/>
            </a:pPr>
            <a:endParaRPr lang="pl-PL" b="1" dirty="0"/>
          </a:p>
          <a:p>
            <a:pPr marL="0" indent="0" algn="ctr">
              <a:buNone/>
            </a:pPr>
            <a:endParaRPr lang="pl-PL" b="1" dirty="0"/>
          </a:p>
          <a:p>
            <a:pPr marL="0" indent="0" algn="ctr">
              <a:buNone/>
            </a:pPr>
            <a:r>
              <a:rPr lang="pl-PL" b="1" dirty="0"/>
              <a:t>Wymogi stawiane przy zatrudnieniu pracowników samorządowych</a:t>
            </a:r>
          </a:p>
        </p:txBody>
      </p:sp>
    </p:spTree>
    <p:extLst>
      <p:ext uri="{BB962C8B-B14F-4D97-AF65-F5344CB8AC3E}">
        <p14:creationId xmlns:p14="http://schemas.microsoft.com/office/powerpoint/2010/main" val="1905106774"/>
      </p:ext>
    </p:extLst>
  </p:cSld>
  <p:clrMapOvr>
    <a:masterClrMapping/>
  </p:clrMapOvr>
  <p:transition spd="med">
    <p:check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E44F989E-CF48-D443-88E2-F35245C037B0}"/>
              </a:ext>
            </a:extLst>
          </p:cNvPr>
          <p:cNvSpPr>
            <a:spLocks noGrp="1"/>
          </p:cNvSpPr>
          <p:nvPr>
            <p:ph/>
          </p:nvPr>
        </p:nvSpPr>
        <p:spPr/>
        <p:txBody>
          <a:bodyPr/>
          <a:lstStyle/>
          <a:p>
            <a:pPr marL="514350" indent="-514350">
              <a:buAutoNum type="arabicPeriod"/>
            </a:pPr>
            <a:r>
              <a:rPr lang="pl-PL" dirty="0"/>
              <a:t>Pracownikiem </a:t>
            </a:r>
            <a:r>
              <a:rPr lang="pl-PL" dirty="0" err="1"/>
              <a:t>samorządowym</a:t>
            </a:r>
            <a:r>
              <a:rPr lang="pl-PL" dirty="0"/>
              <a:t> </a:t>
            </a:r>
            <a:r>
              <a:rPr lang="pl-PL" dirty="0" err="1"/>
              <a:t>może</a:t>
            </a:r>
            <a:r>
              <a:rPr lang="pl-PL" dirty="0"/>
              <a:t> </a:t>
            </a:r>
            <a:r>
              <a:rPr lang="pl-PL" dirty="0" err="1"/>
              <a:t>byc</a:t>
            </a:r>
            <a:r>
              <a:rPr lang="pl-PL" dirty="0"/>
              <a:t>́ osoba, </a:t>
            </a:r>
            <a:r>
              <a:rPr lang="pl-PL" dirty="0" err="1"/>
              <a:t>która</a:t>
            </a:r>
            <a:r>
              <a:rPr lang="pl-PL" dirty="0"/>
              <a:t>: </a:t>
            </a:r>
          </a:p>
          <a:p>
            <a:pPr marL="0" indent="0">
              <a:buNone/>
            </a:pPr>
            <a:endParaRPr lang="pl-PL" sz="900" dirty="0"/>
          </a:p>
          <a:p>
            <a:pPr marL="514350" indent="-514350">
              <a:buAutoNum type="arabicParenR"/>
            </a:pPr>
            <a:r>
              <a:rPr lang="pl-PL" dirty="0"/>
              <a:t> </a:t>
            </a:r>
            <a:r>
              <a:rPr lang="pl-PL" sz="2800" dirty="0"/>
              <a:t>jest obywatelem polskim, z </a:t>
            </a:r>
            <a:r>
              <a:rPr lang="pl-PL" sz="2800" dirty="0" err="1"/>
              <a:t>zastrzeżeniem</a:t>
            </a:r>
            <a:r>
              <a:rPr lang="pl-PL" sz="2800" dirty="0"/>
              <a:t> art. 11 ust. 2 i 3; </a:t>
            </a:r>
          </a:p>
          <a:p>
            <a:pPr marL="0" indent="0">
              <a:buNone/>
            </a:pPr>
            <a:endParaRPr lang="pl-PL" sz="900" dirty="0"/>
          </a:p>
          <a:p>
            <a:pPr marL="0" indent="0">
              <a:buNone/>
            </a:pPr>
            <a:r>
              <a:rPr lang="pl-PL" sz="2800" dirty="0"/>
              <a:t>2)  ma pełną </a:t>
            </a:r>
            <a:r>
              <a:rPr lang="pl-PL" sz="2800" dirty="0" err="1"/>
              <a:t>zdolnośc</a:t>
            </a:r>
            <a:r>
              <a:rPr lang="pl-PL" sz="2800" dirty="0"/>
              <a:t>́ do </a:t>
            </a:r>
            <a:r>
              <a:rPr lang="pl-PL" sz="2800" dirty="0" err="1"/>
              <a:t>czynności</a:t>
            </a:r>
            <a:r>
              <a:rPr lang="pl-PL" sz="2800" dirty="0"/>
              <a:t> prawnych oraz korzysta z pełni praw </a:t>
            </a:r>
          </a:p>
          <a:p>
            <a:pPr marL="0" indent="0">
              <a:buNone/>
            </a:pPr>
            <a:r>
              <a:rPr lang="pl-PL" sz="2800" dirty="0"/>
              <a:t>publicznych; </a:t>
            </a:r>
          </a:p>
          <a:p>
            <a:pPr marL="0" indent="0">
              <a:buNone/>
            </a:pPr>
            <a:endParaRPr lang="pl-PL" sz="900" dirty="0"/>
          </a:p>
          <a:p>
            <a:pPr marL="0" indent="0">
              <a:buNone/>
            </a:pPr>
            <a:r>
              <a:rPr lang="pl-PL" sz="2800" dirty="0"/>
              <a:t>3)  posiada kwalifikacje zawodowe wymagane do wykonywania pracy na </a:t>
            </a:r>
            <a:r>
              <a:rPr lang="pl-PL" sz="2800" dirty="0" err="1"/>
              <a:t>określonym</a:t>
            </a:r>
            <a:r>
              <a:rPr lang="pl-PL" sz="2800" dirty="0"/>
              <a:t> stanowisku. </a:t>
            </a:r>
          </a:p>
          <a:p>
            <a:endParaRPr lang="pl-PL" dirty="0"/>
          </a:p>
        </p:txBody>
      </p:sp>
    </p:spTree>
    <p:extLst>
      <p:ext uri="{BB962C8B-B14F-4D97-AF65-F5344CB8AC3E}">
        <p14:creationId xmlns:p14="http://schemas.microsoft.com/office/powerpoint/2010/main" val="752788092"/>
      </p:ext>
    </p:extLst>
  </p:cSld>
  <p:clrMapOvr>
    <a:masterClrMapping/>
  </p:clrMapOvr>
  <p:transition spd="med">
    <p:check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721C7093-45D9-5E49-A941-DD6E2B2D0D4C}"/>
              </a:ext>
            </a:extLst>
          </p:cNvPr>
          <p:cNvSpPr>
            <a:spLocks noGrp="1"/>
          </p:cNvSpPr>
          <p:nvPr>
            <p:ph/>
          </p:nvPr>
        </p:nvSpPr>
        <p:spPr>
          <a:xfrm>
            <a:off x="323528" y="274638"/>
            <a:ext cx="8568952" cy="5851525"/>
          </a:xfrm>
        </p:spPr>
        <p:txBody>
          <a:bodyPr/>
          <a:lstStyle/>
          <a:p>
            <a:pPr marL="514350" indent="-514350">
              <a:buAutoNum type="arabicPeriod"/>
            </a:pPr>
            <a:r>
              <a:rPr lang="pl-PL" sz="2800" dirty="0"/>
              <a:t>Pracownikiem </a:t>
            </a:r>
            <a:r>
              <a:rPr lang="pl-PL" sz="2800" dirty="0" err="1"/>
              <a:t>samorządowym</a:t>
            </a:r>
            <a:r>
              <a:rPr lang="pl-PL" sz="2800" dirty="0"/>
              <a:t> zatrudnionym na podstawie umowy o pracę na stanowisku </a:t>
            </a:r>
            <a:r>
              <a:rPr lang="pl-PL" sz="2800" dirty="0" err="1"/>
              <a:t>urzędniczym</a:t>
            </a:r>
            <a:r>
              <a:rPr lang="pl-PL" sz="2800" dirty="0"/>
              <a:t> </a:t>
            </a:r>
            <a:r>
              <a:rPr lang="pl-PL" sz="2800" dirty="0" err="1"/>
              <a:t>może</a:t>
            </a:r>
            <a:r>
              <a:rPr lang="pl-PL" sz="2800" dirty="0"/>
              <a:t> </a:t>
            </a:r>
            <a:r>
              <a:rPr lang="pl-PL" sz="2800" dirty="0" err="1"/>
              <a:t>byc</a:t>
            </a:r>
            <a:r>
              <a:rPr lang="pl-PL" sz="2800" dirty="0"/>
              <a:t>́ osoba, </a:t>
            </a:r>
            <a:r>
              <a:rPr lang="pl-PL" sz="2800" dirty="0" err="1"/>
              <a:t>która</a:t>
            </a:r>
            <a:r>
              <a:rPr lang="pl-PL" sz="2800" dirty="0"/>
              <a:t> spełnia wymagania </a:t>
            </a:r>
            <a:r>
              <a:rPr lang="pl-PL" sz="2800" dirty="0" err="1"/>
              <a:t>określone</a:t>
            </a:r>
            <a:r>
              <a:rPr lang="pl-PL" sz="2800" dirty="0"/>
              <a:t> w ust. 1 oraz dodatkowo: </a:t>
            </a:r>
          </a:p>
          <a:p>
            <a:pPr marL="0" indent="0">
              <a:buNone/>
            </a:pPr>
            <a:endParaRPr lang="pl-PL" sz="2800" dirty="0"/>
          </a:p>
          <a:p>
            <a:pPr marL="514350" indent="-514350">
              <a:buAutoNum type="arabicParenR"/>
            </a:pPr>
            <a:r>
              <a:rPr lang="pl-PL" sz="2800" dirty="0"/>
              <a:t> posiada co najmniej wykształcenie </a:t>
            </a:r>
            <a:r>
              <a:rPr lang="pl-PL" sz="2800" dirty="0" err="1"/>
              <a:t>średnie</a:t>
            </a:r>
            <a:r>
              <a:rPr lang="pl-PL" sz="2800" dirty="0"/>
              <a:t> lub </a:t>
            </a:r>
            <a:r>
              <a:rPr lang="pl-PL" sz="2800" dirty="0" err="1"/>
              <a:t>średnie</a:t>
            </a:r>
            <a:r>
              <a:rPr lang="pl-PL" sz="2800" dirty="0"/>
              <a:t> </a:t>
            </a:r>
            <a:r>
              <a:rPr lang="pl-PL" sz="2800" dirty="0" err="1"/>
              <a:t>branżowe</a:t>
            </a:r>
            <a:r>
              <a:rPr lang="pl-PL" sz="2800" dirty="0"/>
              <a:t>; </a:t>
            </a:r>
          </a:p>
          <a:p>
            <a:pPr marL="0" indent="0">
              <a:buNone/>
            </a:pPr>
            <a:endParaRPr lang="pl-PL" sz="900" dirty="0"/>
          </a:p>
          <a:p>
            <a:pPr marL="0" indent="0">
              <a:buNone/>
            </a:pPr>
            <a:r>
              <a:rPr lang="pl-PL" sz="2800" dirty="0"/>
              <a:t>2)  nie była skazana prawomocnym wyrokiem </a:t>
            </a:r>
            <a:r>
              <a:rPr lang="pl-PL" sz="2800" dirty="0" err="1"/>
              <a:t>sądu</a:t>
            </a:r>
            <a:r>
              <a:rPr lang="pl-PL" sz="2800" dirty="0"/>
              <a:t> za </a:t>
            </a:r>
            <a:r>
              <a:rPr lang="pl-PL" sz="2800" dirty="0" err="1"/>
              <a:t>umyślne</a:t>
            </a:r>
            <a:r>
              <a:rPr lang="pl-PL" sz="2800" dirty="0"/>
              <a:t> </a:t>
            </a:r>
            <a:r>
              <a:rPr lang="pl-PL" sz="2800" dirty="0" err="1"/>
              <a:t>przestępstwo</a:t>
            </a:r>
            <a:r>
              <a:rPr lang="pl-PL" sz="2800" dirty="0"/>
              <a:t> </a:t>
            </a:r>
            <a:r>
              <a:rPr lang="pl-PL" sz="2800" dirty="0" err="1"/>
              <a:t>ścigane</a:t>
            </a:r>
            <a:r>
              <a:rPr lang="pl-PL" sz="2800" dirty="0"/>
              <a:t> z </a:t>
            </a:r>
            <a:r>
              <a:rPr lang="pl-PL" sz="2800" dirty="0" err="1"/>
              <a:t>oskarżenia</a:t>
            </a:r>
            <a:r>
              <a:rPr lang="pl-PL" sz="2800" dirty="0"/>
              <a:t> publicznego lub </a:t>
            </a:r>
            <a:r>
              <a:rPr lang="pl-PL" sz="2800" dirty="0" err="1"/>
              <a:t>umyślne</a:t>
            </a:r>
            <a:r>
              <a:rPr lang="pl-PL" sz="2800" dirty="0"/>
              <a:t> </a:t>
            </a:r>
            <a:r>
              <a:rPr lang="pl-PL" sz="2800" dirty="0" err="1"/>
              <a:t>przestępstwo</a:t>
            </a:r>
            <a:r>
              <a:rPr lang="pl-PL" sz="2800" dirty="0"/>
              <a:t> skarbowe; </a:t>
            </a:r>
          </a:p>
          <a:p>
            <a:pPr marL="0" indent="0">
              <a:buNone/>
            </a:pPr>
            <a:endParaRPr lang="pl-PL" sz="900" dirty="0"/>
          </a:p>
          <a:p>
            <a:pPr marL="0" indent="0">
              <a:buNone/>
            </a:pPr>
            <a:r>
              <a:rPr lang="pl-PL" sz="2800" dirty="0"/>
              <a:t>3)  cieszy </a:t>
            </a:r>
            <a:r>
              <a:rPr lang="pl-PL" sz="2800" dirty="0" err="1"/>
              <a:t>sie</a:t>
            </a:r>
            <a:r>
              <a:rPr lang="pl-PL" sz="2800" dirty="0"/>
              <a:t>̨ nieposzlakowaną opinią. </a:t>
            </a:r>
          </a:p>
          <a:p>
            <a:endParaRPr lang="pl-PL" dirty="0"/>
          </a:p>
        </p:txBody>
      </p:sp>
    </p:spTree>
    <p:extLst>
      <p:ext uri="{BB962C8B-B14F-4D97-AF65-F5344CB8AC3E}">
        <p14:creationId xmlns:p14="http://schemas.microsoft.com/office/powerpoint/2010/main" val="3295165339"/>
      </p:ext>
    </p:extLst>
  </p:cSld>
  <p:clrMapOvr>
    <a:masterClrMapping/>
  </p:clrMapOvr>
  <p:transition spd="med">
    <p:check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187E138-2E2B-AB42-8A41-48A7FD05E311}"/>
              </a:ext>
            </a:extLst>
          </p:cNvPr>
          <p:cNvSpPr>
            <a:spLocks noGrp="1"/>
          </p:cNvSpPr>
          <p:nvPr>
            <p:ph/>
          </p:nvPr>
        </p:nvSpPr>
        <p:spPr>
          <a:xfrm>
            <a:off x="179512" y="274638"/>
            <a:ext cx="8784976" cy="6583362"/>
          </a:xfrm>
        </p:spPr>
        <p:txBody>
          <a:bodyPr/>
          <a:lstStyle/>
          <a:p>
            <a:pPr marL="0" indent="0" algn="ctr">
              <a:buNone/>
            </a:pPr>
            <a:r>
              <a:rPr lang="pl-PL" b="1" dirty="0" err="1"/>
              <a:t>Obowiązki</a:t>
            </a:r>
            <a:r>
              <a:rPr lang="pl-PL" b="1" dirty="0"/>
              <a:t> pracownika </a:t>
            </a:r>
            <a:r>
              <a:rPr lang="pl-PL" b="1" dirty="0" err="1"/>
              <a:t>samorządowego</a:t>
            </a:r>
            <a:endParaRPr lang="pl-PL" b="1" dirty="0"/>
          </a:p>
          <a:p>
            <a:pPr marL="0" indent="0">
              <a:buNone/>
            </a:pPr>
            <a:endParaRPr lang="pl-PL" sz="2400" dirty="0"/>
          </a:p>
          <a:p>
            <a:pPr marL="514350" indent="-514350">
              <a:buAutoNum type="arabicPeriod"/>
            </a:pPr>
            <a:r>
              <a:rPr lang="pl-PL" sz="2800" dirty="0"/>
              <a:t>Do </a:t>
            </a:r>
            <a:r>
              <a:rPr lang="pl-PL" sz="2800" b="1" dirty="0"/>
              <a:t>podstawowych</a:t>
            </a:r>
            <a:r>
              <a:rPr lang="pl-PL" sz="2800" dirty="0"/>
              <a:t> </a:t>
            </a:r>
            <a:r>
              <a:rPr lang="pl-PL" sz="2800" b="1" dirty="0" err="1"/>
              <a:t>obowiązków</a:t>
            </a:r>
            <a:r>
              <a:rPr lang="pl-PL" sz="2800" b="1" dirty="0"/>
              <a:t> </a:t>
            </a:r>
            <a:r>
              <a:rPr lang="pl-PL" sz="2800" dirty="0"/>
              <a:t>pracownika </a:t>
            </a:r>
            <a:r>
              <a:rPr lang="pl-PL" sz="2800" dirty="0" err="1"/>
              <a:t>samorządowego</a:t>
            </a:r>
            <a:r>
              <a:rPr lang="pl-PL" sz="2800" dirty="0"/>
              <a:t> </a:t>
            </a:r>
            <a:r>
              <a:rPr lang="pl-PL" sz="2800" dirty="0" err="1"/>
              <a:t>należy</a:t>
            </a:r>
            <a:r>
              <a:rPr lang="pl-PL" sz="2800" dirty="0"/>
              <a:t> </a:t>
            </a:r>
            <a:r>
              <a:rPr lang="pl-PL" sz="2800" dirty="0" err="1"/>
              <a:t>dbałośc</a:t>
            </a:r>
            <a:r>
              <a:rPr lang="pl-PL" sz="2800" dirty="0"/>
              <a:t>́ o wykonywanie </a:t>
            </a:r>
            <a:r>
              <a:rPr lang="pl-PL" sz="2800" dirty="0" err="1"/>
              <a:t>zadan</a:t>
            </a:r>
            <a:r>
              <a:rPr lang="pl-PL" sz="2800" dirty="0"/>
              <a:t>́ publicznych oraz o </a:t>
            </a:r>
            <a:r>
              <a:rPr lang="pl-PL" sz="2800" dirty="0" err="1"/>
              <a:t>środki</a:t>
            </a:r>
            <a:r>
              <a:rPr lang="pl-PL" sz="2800" dirty="0"/>
              <a:t> publiczne, </a:t>
            </a:r>
            <a:br>
              <a:rPr lang="pl-PL" sz="2800" dirty="0"/>
            </a:br>
            <a:r>
              <a:rPr lang="pl-PL" sz="2800" dirty="0"/>
              <a:t>z </a:t>
            </a:r>
            <a:r>
              <a:rPr lang="pl-PL" sz="2800" dirty="0" err="1"/>
              <a:t>uwzględnieniem</a:t>
            </a:r>
            <a:r>
              <a:rPr lang="pl-PL" sz="2800" dirty="0"/>
              <a:t> interesu publicznego oraz indywidualnych </a:t>
            </a:r>
            <a:r>
              <a:rPr lang="pl-PL" sz="2800" dirty="0" err="1"/>
              <a:t>interesów</a:t>
            </a:r>
            <a:r>
              <a:rPr lang="pl-PL" sz="2800" dirty="0"/>
              <a:t> obywateli.</a:t>
            </a:r>
          </a:p>
          <a:p>
            <a:pPr marL="0" indent="0">
              <a:buNone/>
            </a:pPr>
            <a:endParaRPr lang="pl-PL" sz="900" dirty="0"/>
          </a:p>
          <a:p>
            <a:pPr marL="0" indent="0">
              <a:buNone/>
            </a:pPr>
            <a:r>
              <a:rPr lang="pl-PL" sz="2800" dirty="0"/>
              <a:t>2. Do </a:t>
            </a:r>
            <a:r>
              <a:rPr lang="pl-PL" sz="2800" b="1" dirty="0" err="1"/>
              <a:t>obowiązko</a:t>
            </a:r>
            <a:r>
              <a:rPr lang="pl-PL" sz="2800" dirty="0" err="1"/>
              <a:t>́w</a:t>
            </a:r>
            <a:r>
              <a:rPr lang="pl-PL" sz="2800" dirty="0"/>
              <a:t> pracownika </a:t>
            </a:r>
            <a:r>
              <a:rPr lang="pl-PL" sz="2800" dirty="0" err="1"/>
              <a:t>samorządowego</a:t>
            </a:r>
            <a:r>
              <a:rPr lang="pl-PL" sz="2800" dirty="0"/>
              <a:t> </a:t>
            </a:r>
            <a:r>
              <a:rPr lang="pl-PL" sz="2800" dirty="0" err="1"/>
              <a:t>należy</a:t>
            </a:r>
            <a:r>
              <a:rPr lang="pl-PL" sz="2800" dirty="0"/>
              <a:t> </a:t>
            </a:r>
            <a:r>
              <a:rPr lang="pl-PL" sz="2800" b="1" dirty="0"/>
              <a:t>w </a:t>
            </a:r>
            <a:r>
              <a:rPr lang="pl-PL" sz="2800" b="1" dirty="0" err="1"/>
              <a:t>szczególności</a:t>
            </a:r>
            <a:r>
              <a:rPr lang="pl-PL" sz="2800" dirty="0"/>
              <a:t>: </a:t>
            </a:r>
          </a:p>
          <a:p>
            <a:pPr marL="0" indent="0">
              <a:buNone/>
            </a:pPr>
            <a:r>
              <a:rPr lang="pl-PL" sz="2800" dirty="0"/>
              <a:t>1)  przestrzeganie Konstytucji Rzeczypospolitej    </a:t>
            </a:r>
          </a:p>
          <a:p>
            <a:pPr marL="0" indent="0">
              <a:buNone/>
            </a:pPr>
            <a:r>
              <a:rPr lang="pl-PL" sz="2800" dirty="0"/>
              <a:t>     Polskiej i innych </a:t>
            </a:r>
            <a:r>
              <a:rPr lang="pl-PL" sz="2800" dirty="0" err="1"/>
              <a:t>przepisów</a:t>
            </a:r>
            <a:r>
              <a:rPr lang="pl-PL" sz="2800" dirty="0"/>
              <a:t> prawa; </a:t>
            </a:r>
          </a:p>
          <a:p>
            <a:pPr marL="0" indent="0">
              <a:buNone/>
            </a:pPr>
            <a:r>
              <a:rPr lang="pl-PL" sz="2800" dirty="0"/>
              <a:t>2)  wykonywanie </a:t>
            </a:r>
            <a:r>
              <a:rPr lang="pl-PL" sz="2800" dirty="0" err="1"/>
              <a:t>zadan</a:t>
            </a:r>
            <a:r>
              <a:rPr lang="pl-PL" sz="2800" dirty="0"/>
              <a:t>́ sumiennie, sprawnie </a:t>
            </a:r>
            <a:br>
              <a:rPr lang="pl-PL" sz="2800" dirty="0"/>
            </a:br>
            <a:r>
              <a:rPr lang="pl-PL" sz="2800" dirty="0"/>
              <a:t>     i bezstronnie; </a:t>
            </a:r>
          </a:p>
          <a:p>
            <a:pPr marL="514350" indent="-514350">
              <a:buAutoNum type="arabicPeriod"/>
            </a:pPr>
            <a:endParaRPr lang="pl-PL" sz="2800" dirty="0"/>
          </a:p>
          <a:p>
            <a:pPr marL="0" indent="0">
              <a:buNone/>
            </a:pPr>
            <a:endParaRPr lang="pl-PL" sz="2400" dirty="0"/>
          </a:p>
        </p:txBody>
      </p:sp>
    </p:spTree>
    <p:extLst>
      <p:ext uri="{BB962C8B-B14F-4D97-AF65-F5344CB8AC3E}">
        <p14:creationId xmlns:p14="http://schemas.microsoft.com/office/powerpoint/2010/main" val="16948812"/>
      </p:ext>
    </p:extLst>
  </p:cSld>
  <p:clrMapOvr>
    <a:masterClrMapping/>
  </p:clrMapOvr>
  <p:transition spd="med">
    <p:check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187E138-2E2B-AB42-8A41-48A7FD05E311}"/>
              </a:ext>
            </a:extLst>
          </p:cNvPr>
          <p:cNvSpPr>
            <a:spLocks noGrp="1"/>
          </p:cNvSpPr>
          <p:nvPr>
            <p:ph/>
          </p:nvPr>
        </p:nvSpPr>
        <p:spPr>
          <a:xfrm>
            <a:off x="251520" y="274638"/>
            <a:ext cx="8640960" cy="6178698"/>
          </a:xfrm>
        </p:spPr>
        <p:txBody>
          <a:bodyPr/>
          <a:lstStyle/>
          <a:p>
            <a:pPr marL="0" indent="0">
              <a:buNone/>
            </a:pPr>
            <a:r>
              <a:rPr lang="pl-PL" sz="2800" dirty="0"/>
              <a:t>2. Do </a:t>
            </a:r>
            <a:r>
              <a:rPr lang="pl-PL" sz="2800" dirty="0" err="1"/>
              <a:t>obowiązków</a:t>
            </a:r>
            <a:r>
              <a:rPr lang="pl-PL" sz="2800" dirty="0"/>
              <a:t> pracownika </a:t>
            </a:r>
            <a:r>
              <a:rPr lang="pl-PL" sz="2800" dirty="0" err="1"/>
              <a:t>samorządowego</a:t>
            </a:r>
            <a:r>
              <a:rPr lang="pl-PL" sz="2800" dirty="0"/>
              <a:t> </a:t>
            </a:r>
            <a:r>
              <a:rPr lang="pl-PL" sz="2800" dirty="0" err="1"/>
              <a:t>należy</a:t>
            </a:r>
            <a:r>
              <a:rPr lang="pl-PL" sz="2800" dirty="0"/>
              <a:t> w </a:t>
            </a:r>
            <a:r>
              <a:rPr lang="pl-PL" sz="2800" dirty="0" err="1"/>
              <a:t>szczególności</a:t>
            </a:r>
            <a:r>
              <a:rPr lang="pl-PL" sz="2800" dirty="0"/>
              <a:t>: </a:t>
            </a:r>
          </a:p>
          <a:p>
            <a:pPr marL="0" indent="0">
              <a:buNone/>
            </a:pPr>
            <a:endParaRPr lang="pl-PL" sz="2800" dirty="0"/>
          </a:p>
          <a:p>
            <a:pPr marL="0" indent="0">
              <a:buNone/>
            </a:pPr>
            <a:r>
              <a:rPr lang="pl-PL" sz="2800" dirty="0"/>
              <a:t>3)  udzielanie informacji organom, instytucjom </a:t>
            </a:r>
            <a:br>
              <a:rPr lang="pl-PL" sz="2800" dirty="0"/>
            </a:br>
            <a:r>
              <a:rPr lang="pl-PL" sz="2800" dirty="0"/>
              <a:t>i osobom fizycznym oraz </a:t>
            </a:r>
            <a:r>
              <a:rPr lang="pl-PL" sz="2800" dirty="0" err="1"/>
              <a:t>udostępnianie</a:t>
            </a:r>
            <a:r>
              <a:rPr lang="pl-PL" sz="2800" dirty="0"/>
              <a:t> </a:t>
            </a:r>
            <a:r>
              <a:rPr lang="pl-PL" sz="2800" dirty="0" err="1"/>
              <a:t>dokumentów</a:t>
            </a:r>
            <a:r>
              <a:rPr lang="pl-PL" sz="2800" dirty="0"/>
              <a:t> </a:t>
            </a:r>
            <a:r>
              <a:rPr lang="pl-PL" sz="2800" dirty="0" err="1"/>
              <a:t>znajdujących</a:t>
            </a:r>
            <a:r>
              <a:rPr lang="pl-PL" sz="2800" dirty="0"/>
              <a:t> </a:t>
            </a:r>
            <a:r>
              <a:rPr lang="pl-PL" sz="2800" dirty="0" err="1"/>
              <a:t>sie</a:t>
            </a:r>
            <a:r>
              <a:rPr lang="pl-PL" sz="2800" dirty="0"/>
              <a:t>̨ w posiadaniu jednostki, w </a:t>
            </a:r>
            <a:r>
              <a:rPr lang="pl-PL" sz="2800" dirty="0" err="1"/>
              <a:t>której</a:t>
            </a:r>
            <a:r>
              <a:rPr lang="pl-PL" sz="2800" dirty="0"/>
              <a:t> pracownik jest zatrudniony, </a:t>
            </a:r>
            <a:r>
              <a:rPr lang="pl-PL" sz="2800" dirty="0" err="1"/>
              <a:t>jeżeli</a:t>
            </a:r>
            <a:r>
              <a:rPr lang="pl-PL" sz="2800" dirty="0"/>
              <a:t> prawo tego nie zabrania; </a:t>
            </a:r>
          </a:p>
          <a:p>
            <a:pPr marL="0" indent="0">
              <a:buNone/>
            </a:pPr>
            <a:endParaRPr lang="pl-PL" sz="900" dirty="0"/>
          </a:p>
          <a:p>
            <a:pPr marL="0" indent="0">
              <a:buNone/>
            </a:pPr>
            <a:r>
              <a:rPr lang="pl-PL" sz="2800" dirty="0"/>
              <a:t>4)  dochowanie tajemnicy ustawowo chronionej; </a:t>
            </a:r>
          </a:p>
          <a:p>
            <a:pPr marL="0" indent="0" algn="ctr">
              <a:buNone/>
            </a:pPr>
            <a:r>
              <a:rPr lang="pl-PL" sz="2400" b="1" dirty="0"/>
              <a:t> </a:t>
            </a:r>
          </a:p>
          <a:p>
            <a:endParaRPr lang="pl-PL" sz="2400" dirty="0"/>
          </a:p>
        </p:txBody>
      </p:sp>
    </p:spTree>
    <p:extLst>
      <p:ext uri="{BB962C8B-B14F-4D97-AF65-F5344CB8AC3E}">
        <p14:creationId xmlns:p14="http://schemas.microsoft.com/office/powerpoint/2010/main" val="2704285191"/>
      </p:ext>
    </p:extLst>
  </p:cSld>
  <p:clrMapOvr>
    <a:masterClrMapping/>
  </p:clrMapOvr>
  <p:transition spd="med">
    <p:check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9187E138-2E2B-AB42-8A41-48A7FD05E311}"/>
              </a:ext>
            </a:extLst>
          </p:cNvPr>
          <p:cNvSpPr>
            <a:spLocks noGrp="1"/>
          </p:cNvSpPr>
          <p:nvPr>
            <p:ph/>
          </p:nvPr>
        </p:nvSpPr>
        <p:spPr>
          <a:xfrm>
            <a:off x="251520" y="274638"/>
            <a:ext cx="8568952" cy="6178698"/>
          </a:xfrm>
        </p:spPr>
        <p:txBody>
          <a:bodyPr/>
          <a:lstStyle/>
          <a:p>
            <a:pPr marL="0" indent="0">
              <a:buNone/>
            </a:pPr>
            <a:r>
              <a:rPr lang="pl-PL" sz="2400" dirty="0"/>
              <a:t>2. </a:t>
            </a:r>
            <a:r>
              <a:rPr lang="pl-PL" sz="2800" dirty="0"/>
              <a:t>Do </a:t>
            </a:r>
            <a:r>
              <a:rPr lang="pl-PL" sz="2800" dirty="0" err="1"/>
              <a:t>obowiązków</a:t>
            </a:r>
            <a:r>
              <a:rPr lang="pl-PL" sz="2800" dirty="0"/>
              <a:t> pracownika </a:t>
            </a:r>
            <a:r>
              <a:rPr lang="pl-PL" sz="2800" dirty="0" err="1"/>
              <a:t>samorządowego</a:t>
            </a:r>
            <a:r>
              <a:rPr lang="pl-PL" sz="2800" dirty="0"/>
              <a:t> </a:t>
            </a:r>
            <a:r>
              <a:rPr lang="pl-PL" sz="2800" dirty="0" err="1"/>
              <a:t>należy</a:t>
            </a:r>
            <a:r>
              <a:rPr lang="pl-PL" sz="2800" dirty="0"/>
              <a:t> w </a:t>
            </a:r>
            <a:r>
              <a:rPr lang="pl-PL" sz="2800" dirty="0" err="1"/>
              <a:t>szczególności</a:t>
            </a:r>
            <a:r>
              <a:rPr lang="pl-PL" sz="2800" dirty="0"/>
              <a:t>: </a:t>
            </a:r>
          </a:p>
          <a:p>
            <a:pPr marL="0" indent="0">
              <a:buNone/>
            </a:pPr>
            <a:endParaRPr lang="pl-PL" sz="2800" dirty="0"/>
          </a:p>
          <a:p>
            <a:pPr marL="0" indent="0">
              <a:buNone/>
            </a:pPr>
            <a:r>
              <a:rPr lang="pl-PL" sz="2800" dirty="0"/>
              <a:t>5)  zachowanie </a:t>
            </a:r>
            <a:r>
              <a:rPr lang="pl-PL" sz="2800" dirty="0" err="1"/>
              <a:t>uprzejmości</a:t>
            </a:r>
            <a:r>
              <a:rPr lang="pl-PL" sz="2800" dirty="0"/>
              <a:t> i </a:t>
            </a:r>
            <a:r>
              <a:rPr lang="pl-PL" sz="2800" dirty="0" err="1"/>
              <a:t>życzliwości</a:t>
            </a:r>
            <a:r>
              <a:rPr lang="pl-PL" sz="2800" dirty="0"/>
              <a:t> </a:t>
            </a:r>
          </a:p>
          <a:p>
            <a:pPr marL="0" indent="0">
              <a:buNone/>
            </a:pPr>
            <a:r>
              <a:rPr lang="pl-PL" sz="2800" dirty="0"/>
              <a:t>w kontaktach z obywatelami, zwierzchnikami, podwładnymi oraz </a:t>
            </a:r>
            <a:r>
              <a:rPr lang="pl-PL" sz="2800" dirty="0" err="1"/>
              <a:t>współpracownikami</a:t>
            </a:r>
            <a:r>
              <a:rPr lang="pl-PL" sz="2800" dirty="0"/>
              <a:t>; </a:t>
            </a:r>
          </a:p>
          <a:p>
            <a:pPr marL="0" indent="0">
              <a:buNone/>
            </a:pPr>
            <a:endParaRPr lang="pl-PL" sz="900" dirty="0"/>
          </a:p>
          <a:p>
            <a:pPr marL="0" indent="0">
              <a:buNone/>
            </a:pPr>
            <a:r>
              <a:rPr lang="pl-PL" sz="2800" dirty="0"/>
              <a:t>6)  zachowanie </a:t>
            </a:r>
            <a:r>
              <a:rPr lang="pl-PL" sz="2800" dirty="0" err="1"/>
              <a:t>sie</a:t>
            </a:r>
            <a:r>
              <a:rPr lang="pl-PL" sz="2800" dirty="0"/>
              <a:t>̨ z </a:t>
            </a:r>
            <a:r>
              <a:rPr lang="pl-PL" sz="2800" dirty="0" err="1"/>
              <a:t>godnościa</a:t>
            </a:r>
            <a:r>
              <a:rPr lang="pl-PL" sz="2800" dirty="0"/>
              <a:t>̨ w miejscu pracy </a:t>
            </a:r>
            <a:br>
              <a:rPr lang="pl-PL" sz="2800" dirty="0"/>
            </a:br>
            <a:r>
              <a:rPr lang="pl-PL" sz="2800" dirty="0"/>
              <a:t>i poza nim; </a:t>
            </a:r>
          </a:p>
          <a:p>
            <a:pPr marL="0" indent="0">
              <a:buNone/>
            </a:pPr>
            <a:endParaRPr lang="pl-PL" sz="900" dirty="0"/>
          </a:p>
          <a:p>
            <a:pPr marL="0" indent="0">
              <a:buNone/>
            </a:pPr>
            <a:r>
              <a:rPr lang="pl-PL" sz="2800" dirty="0"/>
              <a:t>7)  stałe podnoszenie </a:t>
            </a:r>
            <a:r>
              <a:rPr lang="pl-PL" sz="2800" dirty="0" err="1"/>
              <a:t>umiejętności</a:t>
            </a:r>
            <a:r>
              <a:rPr lang="pl-PL" sz="2800" dirty="0"/>
              <a:t> i kwalifikacji zawodowych. </a:t>
            </a:r>
          </a:p>
          <a:p>
            <a:pPr marL="0" indent="0" algn="ctr">
              <a:buNone/>
            </a:pPr>
            <a:r>
              <a:rPr lang="pl-PL" sz="2400" b="1" dirty="0"/>
              <a:t> </a:t>
            </a:r>
          </a:p>
          <a:p>
            <a:endParaRPr lang="pl-PL" sz="2400" dirty="0"/>
          </a:p>
        </p:txBody>
      </p:sp>
    </p:spTree>
    <p:extLst>
      <p:ext uri="{BB962C8B-B14F-4D97-AF65-F5344CB8AC3E}">
        <p14:creationId xmlns:p14="http://schemas.microsoft.com/office/powerpoint/2010/main" val="1180795812"/>
      </p:ext>
    </p:extLst>
  </p:cSld>
  <p:clrMapOvr>
    <a:masterClrMapping/>
  </p:clrMapOvr>
  <p:transition spd="med">
    <p:check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50696169-031A-C341-8FE3-10C6C9EA714E}"/>
              </a:ext>
            </a:extLst>
          </p:cNvPr>
          <p:cNvSpPr>
            <a:spLocks noGrp="1"/>
          </p:cNvSpPr>
          <p:nvPr>
            <p:ph/>
          </p:nvPr>
        </p:nvSpPr>
        <p:spPr/>
        <p:txBody>
          <a:bodyPr anchor="ctr"/>
          <a:lstStyle/>
          <a:p>
            <a:pPr marL="0" indent="0" algn="ctr">
              <a:buNone/>
            </a:pPr>
            <a:r>
              <a:rPr lang="pl-PL" b="1" dirty="0">
                <a:cs typeface="Calibri" panose="020F0502020204030204" pitchFamily="34" charset="0"/>
              </a:rPr>
              <a:t>ROZPORZĄDZENIE RADY MINISTRÓW </a:t>
            </a:r>
            <a:br>
              <a:rPr lang="pl-PL" b="1" dirty="0">
                <a:cs typeface="Calibri" panose="020F0502020204030204" pitchFamily="34" charset="0"/>
              </a:rPr>
            </a:br>
            <a:r>
              <a:rPr lang="pl-PL" dirty="0">
                <a:cs typeface="Calibri" panose="020F0502020204030204" pitchFamily="34" charset="0"/>
              </a:rPr>
              <a:t>z dnia 15 maja 2018 r.</a:t>
            </a:r>
            <a:br>
              <a:rPr lang="pl-PL" dirty="0">
                <a:cs typeface="Calibri" panose="020F0502020204030204" pitchFamily="34" charset="0"/>
              </a:rPr>
            </a:br>
            <a:r>
              <a:rPr lang="pl-PL" b="1" dirty="0">
                <a:cs typeface="Calibri" panose="020F0502020204030204" pitchFamily="34" charset="0"/>
              </a:rPr>
              <a:t>w sprawie wynagradzania pracowników samorządowych </a:t>
            </a:r>
            <a:endParaRPr lang="pl-PL" dirty="0">
              <a:cs typeface="Calibri" panose="020F0502020204030204" pitchFamily="34" charset="0"/>
            </a:endParaRPr>
          </a:p>
          <a:p>
            <a:pPr marL="0" indent="0">
              <a:buNone/>
            </a:pPr>
            <a:endParaRPr lang="pl-PL" dirty="0"/>
          </a:p>
        </p:txBody>
      </p:sp>
    </p:spTree>
    <p:extLst>
      <p:ext uri="{BB962C8B-B14F-4D97-AF65-F5344CB8AC3E}">
        <p14:creationId xmlns:p14="http://schemas.microsoft.com/office/powerpoint/2010/main" val="3606560678"/>
      </p:ext>
    </p:extLst>
  </p:cSld>
  <p:clrMapOvr>
    <a:masterClrMapping/>
  </p:clrMapOvr>
  <p:transition spd="med">
    <p:check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BFDECE60-0131-2E4A-9E74-A4B627455E9A}"/>
              </a:ext>
            </a:extLst>
          </p:cNvPr>
          <p:cNvSpPr>
            <a:spLocks noGrp="1"/>
          </p:cNvSpPr>
          <p:nvPr>
            <p:ph type="title"/>
          </p:nvPr>
        </p:nvSpPr>
        <p:spPr/>
        <p:txBody>
          <a:bodyPr/>
          <a:lstStyle/>
          <a:p>
            <a:pPr marL="0" indent="0"/>
            <a:br>
              <a:rPr lang="pl-PL" sz="3200" b="1" dirty="0"/>
            </a:br>
            <a:r>
              <a:rPr lang="pl-PL" sz="3200" b="1" dirty="0"/>
              <a:t>Stanowiska administracyjne </a:t>
            </a:r>
            <a:br>
              <a:rPr lang="pl-PL" sz="3200" b="1" dirty="0"/>
            </a:br>
            <a:r>
              <a:rPr lang="pl-PL" sz="3200" b="1" dirty="0"/>
              <a:t>w szkolnym sekretariacie</a:t>
            </a:r>
            <a:br>
              <a:rPr lang="pl-PL" b="1" dirty="0"/>
            </a:br>
            <a:endParaRPr lang="pl-PL" dirty="0"/>
          </a:p>
        </p:txBody>
      </p:sp>
      <p:sp>
        <p:nvSpPr>
          <p:cNvPr id="4" name="Symbol zastępczy tekstu 3">
            <a:extLst>
              <a:ext uri="{FF2B5EF4-FFF2-40B4-BE49-F238E27FC236}">
                <a16:creationId xmlns:a16="http://schemas.microsoft.com/office/drawing/2014/main" id="{C59707B7-425B-1A4E-B89D-EF09951B807A}"/>
              </a:ext>
            </a:extLst>
          </p:cNvPr>
          <p:cNvSpPr>
            <a:spLocks noGrp="1"/>
          </p:cNvSpPr>
          <p:nvPr>
            <p:ph type="body" idx="1"/>
          </p:nvPr>
        </p:nvSpPr>
        <p:spPr/>
        <p:txBody>
          <a:bodyPr/>
          <a:lstStyle/>
          <a:p>
            <a:r>
              <a:rPr lang="pl-PL" sz="2800" dirty="0">
                <a:solidFill>
                  <a:srgbClr val="0033CC"/>
                </a:solidFill>
              </a:rPr>
              <a:t>Urzędnicze</a:t>
            </a:r>
          </a:p>
        </p:txBody>
      </p:sp>
      <p:sp>
        <p:nvSpPr>
          <p:cNvPr id="2" name="Symbol zastępczy zawartości 1">
            <a:extLst>
              <a:ext uri="{FF2B5EF4-FFF2-40B4-BE49-F238E27FC236}">
                <a16:creationId xmlns:a16="http://schemas.microsoft.com/office/drawing/2014/main" id="{A5D39A1D-F1F7-CF4A-8DFF-BC3A74293608}"/>
              </a:ext>
            </a:extLst>
          </p:cNvPr>
          <p:cNvSpPr>
            <a:spLocks noGrp="1"/>
          </p:cNvSpPr>
          <p:nvPr>
            <p:ph sz="half" idx="2"/>
          </p:nvPr>
        </p:nvSpPr>
        <p:spPr/>
        <p:txBody>
          <a:bodyPr/>
          <a:lstStyle/>
          <a:p>
            <a:endParaRPr lang="pl-PL" sz="2800" dirty="0"/>
          </a:p>
          <a:p>
            <a:r>
              <a:rPr lang="pl-PL" sz="2800" dirty="0"/>
              <a:t>Samodzielny referent</a:t>
            </a:r>
          </a:p>
          <a:p>
            <a:r>
              <a:rPr lang="pl-PL" sz="2800" dirty="0"/>
              <a:t>Referent</a:t>
            </a:r>
          </a:p>
          <a:p>
            <a:r>
              <a:rPr lang="pl-PL" sz="2800" dirty="0"/>
              <a:t>Młodszy referent</a:t>
            </a:r>
          </a:p>
          <a:p>
            <a:r>
              <a:rPr lang="pl-PL" sz="2800" dirty="0"/>
              <a:t>Specjalista ds. administracyjnych</a:t>
            </a:r>
          </a:p>
        </p:txBody>
      </p:sp>
      <p:sp>
        <p:nvSpPr>
          <p:cNvPr id="5" name="Symbol zastępczy tekstu 4">
            <a:extLst>
              <a:ext uri="{FF2B5EF4-FFF2-40B4-BE49-F238E27FC236}">
                <a16:creationId xmlns:a16="http://schemas.microsoft.com/office/drawing/2014/main" id="{8E76284B-F7B8-034E-B43D-19AED624CD3A}"/>
              </a:ext>
            </a:extLst>
          </p:cNvPr>
          <p:cNvSpPr>
            <a:spLocks noGrp="1"/>
          </p:cNvSpPr>
          <p:nvPr>
            <p:ph type="body" sz="quarter" idx="3"/>
          </p:nvPr>
        </p:nvSpPr>
        <p:spPr/>
        <p:txBody>
          <a:bodyPr/>
          <a:lstStyle/>
          <a:p>
            <a:r>
              <a:rPr lang="pl-PL" sz="2800" dirty="0">
                <a:solidFill>
                  <a:srgbClr val="0033CC"/>
                </a:solidFill>
              </a:rPr>
              <a:t>Pracownicze i obsługi</a:t>
            </a:r>
          </a:p>
        </p:txBody>
      </p:sp>
      <p:sp>
        <p:nvSpPr>
          <p:cNvPr id="6" name="Symbol zastępczy zawartości 5">
            <a:extLst>
              <a:ext uri="{FF2B5EF4-FFF2-40B4-BE49-F238E27FC236}">
                <a16:creationId xmlns:a16="http://schemas.microsoft.com/office/drawing/2014/main" id="{D280B32C-AEBA-3B4B-A29F-47D6DF667CC2}"/>
              </a:ext>
            </a:extLst>
          </p:cNvPr>
          <p:cNvSpPr>
            <a:spLocks noGrp="1"/>
          </p:cNvSpPr>
          <p:nvPr>
            <p:ph sz="quarter" idx="4"/>
          </p:nvPr>
        </p:nvSpPr>
        <p:spPr/>
        <p:txBody>
          <a:bodyPr/>
          <a:lstStyle/>
          <a:p>
            <a:endParaRPr lang="pl-PL" sz="2800" dirty="0"/>
          </a:p>
          <a:p>
            <a:r>
              <a:rPr lang="pl-PL" sz="2800" dirty="0"/>
              <a:t>Sekretarz szkoły</a:t>
            </a:r>
          </a:p>
          <a:p>
            <a:r>
              <a:rPr lang="pl-PL" sz="2800" dirty="0"/>
              <a:t>Sekretarka</a:t>
            </a:r>
          </a:p>
          <a:p>
            <a:r>
              <a:rPr lang="pl-PL" sz="2800" dirty="0"/>
              <a:t>Kierownik kancelarii</a:t>
            </a:r>
          </a:p>
          <a:p>
            <a:r>
              <a:rPr lang="pl-PL" sz="2800" dirty="0"/>
              <a:t>Pomoc administracyjna</a:t>
            </a:r>
          </a:p>
          <a:p>
            <a:endParaRPr lang="pl-PL" dirty="0"/>
          </a:p>
        </p:txBody>
      </p:sp>
    </p:spTree>
    <p:extLst>
      <p:ext uri="{BB962C8B-B14F-4D97-AF65-F5344CB8AC3E}">
        <p14:creationId xmlns:p14="http://schemas.microsoft.com/office/powerpoint/2010/main" val="789194890"/>
      </p:ext>
    </p:extLst>
  </p:cSld>
  <p:clrMapOvr>
    <a:masterClrMapping/>
  </p:clrMapOvr>
  <p:transition spd="med">
    <p:check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p:nvPr>
        </p:nvSpPr>
        <p:spPr/>
        <p:txBody>
          <a:bodyPr anchor="ctr"/>
          <a:lstStyle/>
          <a:p>
            <a:pPr marL="0" indent="0">
              <a:buNone/>
            </a:pPr>
            <a:r>
              <a:rPr lang="pl-PL" b="1" dirty="0"/>
              <a:t>Cel:</a:t>
            </a:r>
          </a:p>
          <a:p>
            <a:pPr algn="just"/>
            <a:r>
              <a:rPr lang="pl-PL" dirty="0"/>
              <a:t>Przegląd zagadnień związanych </a:t>
            </a:r>
            <a:br>
              <a:rPr lang="pl-PL" dirty="0"/>
            </a:br>
            <a:r>
              <a:rPr lang="pl-PL" dirty="0"/>
              <a:t>z prowadzeniem sekretariatu, aktualizacja wiedzy w oparciu o bieżące przepisy prawne</a:t>
            </a:r>
          </a:p>
          <a:p>
            <a:endParaRPr lang="pl-PL" dirty="0"/>
          </a:p>
        </p:txBody>
      </p:sp>
    </p:spTree>
    <p:extLst>
      <p:ext uri="{BB962C8B-B14F-4D97-AF65-F5344CB8AC3E}">
        <p14:creationId xmlns:p14="http://schemas.microsoft.com/office/powerpoint/2010/main" val="2991527696"/>
      </p:ext>
    </p:extLst>
  </p:cSld>
  <p:clrMapOvr>
    <a:masterClrMapping/>
  </p:clrMapOvr>
  <p:transition spd="med">
    <p:check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a:extLst>
              <a:ext uri="{FF2B5EF4-FFF2-40B4-BE49-F238E27FC236}">
                <a16:creationId xmlns:a16="http://schemas.microsoft.com/office/drawing/2014/main" id="{B49F01D6-196C-5C40-AEE1-222093B651EB}"/>
              </a:ext>
            </a:extLst>
          </p:cNvPr>
          <p:cNvSpPr>
            <a:spLocks noGrp="1"/>
          </p:cNvSpPr>
          <p:nvPr>
            <p:ph type="title"/>
          </p:nvPr>
        </p:nvSpPr>
        <p:spPr/>
        <p:txBody>
          <a:bodyPr/>
          <a:lstStyle/>
          <a:p>
            <a:r>
              <a:rPr lang="pl-PL" sz="3200" b="1" dirty="0"/>
              <a:t>Zadania sekretarza szkoły</a:t>
            </a:r>
          </a:p>
        </p:txBody>
      </p:sp>
      <p:sp>
        <p:nvSpPr>
          <p:cNvPr id="8" name="Symbol zastępczy zawartości 7">
            <a:extLst>
              <a:ext uri="{FF2B5EF4-FFF2-40B4-BE49-F238E27FC236}">
                <a16:creationId xmlns:a16="http://schemas.microsoft.com/office/drawing/2014/main" id="{BD4A934E-8479-074B-8547-35155A9E6A3D}"/>
              </a:ext>
            </a:extLst>
          </p:cNvPr>
          <p:cNvSpPr>
            <a:spLocks noGrp="1"/>
          </p:cNvSpPr>
          <p:nvPr>
            <p:ph idx="1"/>
          </p:nvPr>
        </p:nvSpPr>
        <p:spPr/>
        <p:txBody>
          <a:bodyPr/>
          <a:lstStyle/>
          <a:p>
            <a:pPr marL="514350" indent="-514350" algn="just" eaLnBrk="1" hangingPunct="1">
              <a:buFont typeface="+mj-lt"/>
              <a:buAutoNum type="arabicPeriod"/>
            </a:pPr>
            <a:r>
              <a:rPr lang="pl-PL" altLang="pl-PL" dirty="0"/>
              <a:t> Prowadzenie sekretariatu oraz załatwianie spraw bieżących zgodnie </a:t>
            </a:r>
            <a:br>
              <a:rPr lang="pl-PL" altLang="pl-PL" dirty="0"/>
            </a:br>
            <a:r>
              <a:rPr lang="pl-PL" altLang="pl-PL" dirty="0"/>
              <a:t>z instrukcją kancelaryjną,</a:t>
            </a:r>
          </a:p>
          <a:p>
            <a:pPr marL="514350" indent="-514350" algn="just" eaLnBrk="1" hangingPunct="1">
              <a:buFont typeface="+mj-lt"/>
              <a:buAutoNum type="arabicPeriod"/>
            </a:pPr>
            <a:r>
              <a:rPr lang="pl-PL" altLang="pl-PL" dirty="0"/>
              <a:t> Prowadzenie korespondencji szkolnej (pisanie pism),</a:t>
            </a:r>
          </a:p>
          <a:p>
            <a:pPr marL="514350" indent="-514350" algn="just" eaLnBrk="1" hangingPunct="1">
              <a:buFont typeface="+mj-lt"/>
              <a:buAutoNum type="arabicPeriod"/>
            </a:pPr>
            <a:r>
              <a:rPr lang="pl-PL" altLang="pl-PL" dirty="0"/>
              <a:t>Przechowywanie dokumentacji wg obowiązujących przepisów,</a:t>
            </a:r>
          </a:p>
          <a:p>
            <a:pPr marL="514350" indent="-514350" algn="just" eaLnBrk="1" hangingPunct="1">
              <a:buFont typeface="+mj-lt"/>
              <a:buAutoNum type="arabicPeriod"/>
            </a:pPr>
            <a:r>
              <a:rPr lang="pl-PL" altLang="pl-PL" dirty="0"/>
              <a:t> Powielanie pism,</a:t>
            </a:r>
          </a:p>
          <a:p>
            <a:endParaRPr lang="pl-PL" dirty="0"/>
          </a:p>
        </p:txBody>
      </p:sp>
    </p:spTree>
    <p:extLst>
      <p:ext uri="{BB962C8B-B14F-4D97-AF65-F5344CB8AC3E}">
        <p14:creationId xmlns:p14="http://schemas.microsoft.com/office/powerpoint/2010/main" val="2753463084"/>
      </p:ext>
    </p:extLst>
  </p:cSld>
  <p:clrMapOvr>
    <a:masterClrMapping/>
  </p:clrMapOvr>
  <p:transition spd="med">
    <p:check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a:extLst>
              <a:ext uri="{FF2B5EF4-FFF2-40B4-BE49-F238E27FC236}">
                <a16:creationId xmlns:a16="http://schemas.microsoft.com/office/drawing/2014/main" id="{B49F01D6-196C-5C40-AEE1-222093B651EB}"/>
              </a:ext>
            </a:extLst>
          </p:cNvPr>
          <p:cNvSpPr>
            <a:spLocks noGrp="1"/>
          </p:cNvSpPr>
          <p:nvPr>
            <p:ph type="title"/>
          </p:nvPr>
        </p:nvSpPr>
        <p:spPr/>
        <p:txBody>
          <a:bodyPr/>
          <a:lstStyle/>
          <a:p>
            <a:r>
              <a:rPr lang="pl-PL" sz="3200" b="1" dirty="0"/>
              <a:t>Zadania sekretarza szkoły</a:t>
            </a:r>
          </a:p>
        </p:txBody>
      </p:sp>
      <p:sp>
        <p:nvSpPr>
          <p:cNvPr id="8" name="Symbol zastępczy zawartości 7">
            <a:extLst>
              <a:ext uri="{FF2B5EF4-FFF2-40B4-BE49-F238E27FC236}">
                <a16:creationId xmlns:a16="http://schemas.microsoft.com/office/drawing/2014/main" id="{BD4A934E-8479-074B-8547-35155A9E6A3D}"/>
              </a:ext>
            </a:extLst>
          </p:cNvPr>
          <p:cNvSpPr>
            <a:spLocks noGrp="1"/>
          </p:cNvSpPr>
          <p:nvPr>
            <p:ph idx="1"/>
          </p:nvPr>
        </p:nvSpPr>
        <p:spPr/>
        <p:txBody>
          <a:bodyPr/>
          <a:lstStyle/>
          <a:p>
            <a:pPr marL="457200" indent="-457200" algn="just" eaLnBrk="1" hangingPunct="1">
              <a:lnSpc>
                <a:spcPct val="90000"/>
              </a:lnSpc>
              <a:buFont typeface="+mj-lt"/>
              <a:buAutoNum type="arabicPeriod" startAt="5"/>
            </a:pPr>
            <a:endParaRPr lang="pl-PL" altLang="pl-PL" dirty="0"/>
          </a:p>
          <a:p>
            <a:pPr marL="514350" indent="-514350" algn="just" eaLnBrk="1" hangingPunct="1">
              <a:lnSpc>
                <a:spcPct val="90000"/>
              </a:lnSpc>
              <a:buFont typeface="+mj-lt"/>
              <a:buAutoNum type="arabicPeriod" startAt="5"/>
            </a:pPr>
            <a:r>
              <a:rPr lang="pl-PL" altLang="pl-PL" dirty="0"/>
              <a:t>Sporządzanie zestawień i sprawozdań,</a:t>
            </a:r>
          </a:p>
          <a:p>
            <a:pPr marL="514350" indent="-514350" algn="just" eaLnBrk="1" hangingPunct="1">
              <a:lnSpc>
                <a:spcPct val="90000"/>
              </a:lnSpc>
              <a:buFont typeface="+mj-lt"/>
              <a:buAutoNum type="arabicPeriod" startAt="5"/>
            </a:pPr>
            <a:r>
              <a:rPr lang="pl-PL" altLang="pl-PL" dirty="0"/>
              <a:t>Nadzór nad zaopatrzeniem szkoły </a:t>
            </a:r>
            <a:br>
              <a:rPr lang="pl-PL" altLang="pl-PL" dirty="0"/>
            </a:br>
            <a:r>
              <a:rPr lang="pl-PL" altLang="pl-PL" dirty="0"/>
              <a:t>w materiały biurowe i  szkolne,</a:t>
            </a:r>
          </a:p>
          <a:p>
            <a:pPr marL="514350" indent="-514350" algn="just" eaLnBrk="1" hangingPunct="1">
              <a:lnSpc>
                <a:spcPct val="90000"/>
              </a:lnSpc>
              <a:buFont typeface="+mj-lt"/>
              <a:buAutoNum type="arabicPeriod" startAt="5"/>
            </a:pPr>
            <a:r>
              <a:rPr lang="pl-PL" altLang="pl-PL" dirty="0"/>
              <a:t>Prowadzenie dokumentacji dotyczącej spraw uczniowskich,</a:t>
            </a:r>
          </a:p>
          <a:p>
            <a:pPr marL="514350" indent="-514350" algn="just" eaLnBrk="1" hangingPunct="1">
              <a:lnSpc>
                <a:spcPct val="90000"/>
              </a:lnSpc>
              <a:buFont typeface="+mj-lt"/>
              <a:buAutoNum type="arabicPeriod" startAt="5"/>
            </a:pPr>
            <a:r>
              <a:rPr lang="pl-PL" altLang="pl-PL" dirty="0"/>
              <a:t>Sporządzanie klasowych list uczniów,</a:t>
            </a:r>
          </a:p>
          <a:p>
            <a:pPr marL="0" indent="0" algn="just" eaLnBrk="1" hangingPunct="1">
              <a:buNone/>
            </a:pPr>
            <a:endParaRPr lang="pl-PL" dirty="0"/>
          </a:p>
        </p:txBody>
      </p:sp>
    </p:spTree>
    <p:extLst>
      <p:ext uri="{BB962C8B-B14F-4D97-AF65-F5344CB8AC3E}">
        <p14:creationId xmlns:p14="http://schemas.microsoft.com/office/powerpoint/2010/main" val="4017894992"/>
      </p:ext>
    </p:extLst>
  </p:cSld>
  <p:clrMapOvr>
    <a:masterClrMapping/>
  </p:clrMapOvr>
  <p:transition spd="med">
    <p:check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a:extLst>
              <a:ext uri="{FF2B5EF4-FFF2-40B4-BE49-F238E27FC236}">
                <a16:creationId xmlns:a16="http://schemas.microsoft.com/office/drawing/2014/main" id="{B49F01D6-196C-5C40-AEE1-222093B651EB}"/>
              </a:ext>
            </a:extLst>
          </p:cNvPr>
          <p:cNvSpPr>
            <a:spLocks noGrp="1"/>
          </p:cNvSpPr>
          <p:nvPr>
            <p:ph type="title"/>
          </p:nvPr>
        </p:nvSpPr>
        <p:spPr/>
        <p:txBody>
          <a:bodyPr/>
          <a:lstStyle/>
          <a:p>
            <a:r>
              <a:rPr lang="pl-PL" sz="3200" b="1" dirty="0"/>
              <a:t>Zadania sekretarza szkoły</a:t>
            </a:r>
          </a:p>
        </p:txBody>
      </p:sp>
      <p:sp>
        <p:nvSpPr>
          <p:cNvPr id="8" name="Symbol zastępczy zawartości 7">
            <a:extLst>
              <a:ext uri="{FF2B5EF4-FFF2-40B4-BE49-F238E27FC236}">
                <a16:creationId xmlns:a16="http://schemas.microsoft.com/office/drawing/2014/main" id="{BD4A934E-8479-074B-8547-35155A9E6A3D}"/>
              </a:ext>
            </a:extLst>
          </p:cNvPr>
          <p:cNvSpPr>
            <a:spLocks noGrp="1"/>
          </p:cNvSpPr>
          <p:nvPr>
            <p:ph idx="1"/>
          </p:nvPr>
        </p:nvSpPr>
        <p:spPr/>
        <p:txBody>
          <a:bodyPr/>
          <a:lstStyle/>
          <a:p>
            <a:pPr marL="0" indent="0" algn="just" eaLnBrk="1" hangingPunct="1">
              <a:lnSpc>
                <a:spcPct val="90000"/>
              </a:lnSpc>
              <a:buNone/>
            </a:pPr>
            <a:endParaRPr lang="pl-PL" altLang="pl-PL" dirty="0"/>
          </a:p>
          <a:p>
            <a:pPr marL="514350" indent="-514350" algn="just" eaLnBrk="1" hangingPunct="1">
              <a:lnSpc>
                <a:spcPct val="90000"/>
              </a:lnSpc>
              <a:buFont typeface="+mj-lt"/>
              <a:buAutoNum type="arabicPeriod" startAt="9"/>
            </a:pPr>
            <a:r>
              <a:rPr lang="pl-PL" altLang="pl-PL" dirty="0"/>
              <a:t>Ewidencjonowanie przyjęć, pobytu </a:t>
            </a:r>
            <a:br>
              <a:rPr lang="pl-PL" altLang="pl-PL" dirty="0"/>
            </a:br>
            <a:r>
              <a:rPr lang="pl-PL" altLang="pl-PL" dirty="0"/>
              <a:t>i opuszczania szkoły przez uczniów,</a:t>
            </a:r>
          </a:p>
          <a:p>
            <a:pPr marL="514350" indent="-514350" algn="just" eaLnBrk="1" hangingPunct="1">
              <a:lnSpc>
                <a:spcPct val="90000"/>
              </a:lnSpc>
              <a:buFont typeface="+mj-lt"/>
              <a:buAutoNum type="arabicPeriod" startAt="9"/>
            </a:pPr>
            <a:r>
              <a:rPr lang="pl-PL" altLang="pl-PL" dirty="0"/>
              <a:t>Prowadzenie księgi uczniów,</a:t>
            </a:r>
          </a:p>
          <a:p>
            <a:pPr marL="514350" indent="-514350" algn="just" eaLnBrk="1" hangingPunct="1">
              <a:lnSpc>
                <a:spcPct val="90000"/>
              </a:lnSpc>
              <a:buFont typeface="+mj-lt"/>
              <a:buAutoNum type="arabicPeriod" startAt="9"/>
            </a:pPr>
            <a:r>
              <a:rPr lang="pl-PL" altLang="pl-PL" dirty="0"/>
              <a:t>Prowadzenie adnotacji o spełnianiu obowiązku szkolnego przez uczniów,</a:t>
            </a:r>
          </a:p>
          <a:p>
            <a:pPr marL="514350" indent="-514350" algn="just" eaLnBrk="1" hangingPunct="1">
              <a:lnSpc>
                <a:spcPct val="90000"/>
              </a:lnSpc>
              <a:buFont typeface="+mj-lt"/>
              <a:buAutoNum type="arabicPeriod" startAt="9"/>
            </a:pPr>
            <a:r>
              <a:rPr lang="pl-PL" altLang="pl-PL" dirty="0"/>
              <a:t>Przekazywanie dokumentów do innych szkół,</a:t>
            </a:r>
          </a:p>
          <a:p>
            <a:pPr algn="just" eaLnBrk="1" hangingPunct="1">
              <a:buFontTx/>
              <a:buAutoNum type="arabicPeriod" startAt="9"/>
            </a:pPr>
            <a:endParaRPr lang="pl-PL" dirty="0"/>
          </a:p>
        </p:txBody>
      </p:sp>
    </p:spTree>
    <p:extLst>
      <p:ext uri="{BB962C8B-B14F-4D97-AF65-F5344CB8AC3E}">
        <p14:creationId xmlns:p14="http://schemas.microsoft.com/office/powerpoint/2010/main" val="3446542806"/>
      </p:ext>
    </p:extLst>
  </p:cSld>
  <p:clrMapOvr>
    <a:masterClrMapping/>
  </p:clrMapOvr>
  <p:transition spd="med">
    <p:check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DA604B8-8E4D-8A48-A84D-3470FA3CB08C}"/>
              </a:ext>
            </a:extLst>
          </p:cNvPr>
          <p:cNvSpPr>
            <a:spLocks noGrp="1"/>
          </p:cNvSpPr>
          <p:nvPr>
            <p:ph type="title"/>
          </p:nvPr>
        </p:nvSpPr>
        <p:spPr/>
        <p:txBody>
          <a:bodyPr/>
          <a:lstStyle/>
          <a:p>
            <a:r>
              <a:rPr lang="pl-PL" sz="3200" b="1" dirty="0"/>
              <a:t>Zadania sekretarza szkoły</a:t>
            </a:r>
          </a:p>
        </p:txBody>
      </p:sp>
      <p:sp>
        <p:nvSpPr>
          <p:cNvPr id="3" name="Symbol zastępczy zawartości 2">
            <a:extLst>
              <a:ext uri="{FF2B5EF4-FFF2-40B4-BE49-F238E27FC236}">
                <a16:creationId xmlns:a16="http://schemas.microsoft.com/office/drawing/2014/main" id="{E4536B06-115B-884B-B803-9F48CF978094}"/>
              </a:ext>
            </a:extLst>
          </p:cNvPr>
          <p:cNvSpPr>
            <a:spLocks noGrp="1"/>
          </p:cNvSpPr>
          <p:nvPr>
            <p:ph idx="1"/>
          </p:nvPr>
        </p:nvSpPr>
        <p:spPr/>
        <p:txBody>
          <a:bodyPr/>
          <a:lstStyle/>
          <a:p>
            <a:pPr marL="514350" indent="-514350" algn="just" defTabSz="449025" eaLnBrk="1" hangingPunct="1">
              <a:lnSpc>
                <a:spcPct val="90000"/>
              </a:lnSpc>
              <a:buFont typeface="+mj-lt"/>
              <a:buAutoNum type="arabicPeriod" startAt="13"/>
              <a:defRPr/>
            </a:pPr>
            <a:r>
              <a:rPr lang="pl-PL" dirty="0"/>
              <a:t> Czuwanie nad systematycznym przesyłaniem ze szkół potwierdzeń </a:t>
            </a:r>
            <a:br>
              <a:rPr lang="pl-PL" dirty="0"/>
            </a:br>
            <a:r>
              <a:rPr lang="pl-PL" dirty="0"/>
              <a:t>o kontynuowaniu nauki przez absolwentów szkoły,</a:t>
            </a:r>
          </a:p>
          <a:p>
            <a:pPr marL="514350" indent="-514350" algn="just" defTabSz="449025" eaLnBrk="1" hangingPunct="1">
              <a:lnSpc>
                <a:spcPct val="90000"/>
              </a:lnSpc>
              <a:buFont typeface="+mj-lt"/>
              <a:buAutoNum type="arabicPeriod" startAt="13"/>
              <a:defRPr/>
            </a:pPr>
            <a:r>
              <a:rPr lang="pl-PL" dirty="0"/>
              <a:t> Prowadzenie archiwum szkolnego,</a:t>
            </a:r>
          </a:p>
          <a:p>
            <a:pPr marL="514350" indent="-514350" algn="just" defTabSz="449025" eaLnBrk="1" hangingPunct="1">
              <a:lnSpc>
                <a:spcPct val="90000"/>
              </a:lnSpc>
              <a:buFont typeface="+mj-lt"/>
              <a:buAutoNum type="arabicPeriod" startAt="13"/>
              <a:defRPr/>
            </a:pPr>
            <a:r>
              <a:rPr lang="pl-PL" dirty="0"/>
              <a:t> Wydawanie duplikatów dokumentów   szkolnych,</a:t>
            </a:r>
          </a:p>
          <a:p>
            <a:pPr marL="514350" indent="-514350" algn="just" defTabSz="449025" eaLnBrk="1" hangingPunct="1">
              <a:lnSpc>
                <a:spcPct val="90000"/>
              </a:lnSpc>
              <a:buFont typeface="+mj-lt"/>
              <a:buAutoNum type="arabicPeriod" startAt="13"/>
              <a:defRPr/>
            </a:pPr>
            <a:r>
              <a:rPr lang="pl-PL" dirty="0"/>
              <a:t> Załatwianie innych spraw zleconych    przez dyrektora szkoły.</a:t>
            </a:r>
            <a:br>
              <a:rPr lang="pl-PL" sz="3600" b="1" dirty="0"/>
            </a:br>
            <a:endParaRPr lang="pl-PL" sz="3600" b="1" dirty="0"/>
          </a:p>
          <a:p>
            <a:endParaRPr lang="pl-PL" dirty="0"/>
          </a:p>
        </p:txBody>
      </p:sp>
    </p:spTree>
    <p:extLst>
      <p:ext uri="{BB962C8B-B14F-4D97-AF65-F5344CB8AC3E}">
        <p14:creationId xmlns:p14="http://schemas.microsoft.com/office/powerpoint/2010/main" val="3817701637"/>
      </p:ext>
    </p:extLst>
  </p:cSld>
  <p:clrMapOvr>
    <a:masterClrMapping/>
  </p:clrMapOvr>
  <p:transition spd="med">
    <p:checke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DA604B8-8E4D-8A48-A84D-3470FA3CB08C}"/>
              </a:ext>
            </a:extLst>
          </p:cNvPr>
          <p:cNvSpPr>
            <a:spLocks noGrp="1"/>
          </p:cNvSpPr>
          <p:nvPr>
            <p:ph type="title"/>
          </p:nvPr>
        </p:nvSpPr>
        <p:spPr/>
        <p:txBody>
          <a:bodyPr/>
          <a:lstStyle/>
          <a:p>
            <a:r>
              <a:rPr lang="pl-PL" sz="3200" b="1" dirty="0"/>
              <a:t>Inne zadania sekretarza szkoły</a:t>
            </a:r>
          </a:p>
        </p:txBody>
      </p:sp>
      <p:sp>
        <p:nvSpPr>
          <p:cNvPr id="3" name="Symbol zastępczy zawartości 2">
            <a:extLst>
              <a:ext uri="{FF2B5EF4-FFF2-40B4-BE49-F238E27FC236}">
                <a16:creationId xmlns:a16="http://schemas.microsoft.com/office/drawing/2014/main" id="{E4536B06-115B-884B-B803-9F48CF978094}"/>
              </a:ext>
            </a:extLst>
          </p:cNvPr>
          <p:cNvSpPr>
            <a:spLocks noGrp="1"/>
          </p:cNvSpPr>
          <p:nvPr>
            <p:ph idx="1"/>
          </p:nvPr>
        </p:nvSpPr>
        <p:spPr/>
        <p:txBody>
          <a:bodyPr/>
          <a:lstStyle/>
          <a:p>
            <a:r>
              <a:rPr lang="pl-PL" dirty="0"/>
              <a:t>Wprowadzanie danych do SIO</a:t>
            </a:r>
          </a:p>
          <a:p>
            <a:r>
              <a:rPr lang="pl-PL" dirty="0"/>
              <a:t>Sprawy kadrowe</a:t>
            </a:r>
          </a:p>
          <a:p>
            <a:r>
              <a:rPr lang="pl-PL" dirty="0"/>
              <a:t>Prowadzenie ZFŚS</a:t>
            </a:r>
          </a:p>
          <a:p>
            <a:r>
              <a:rPr lang="pl-PL" dirty="0"/>
              <a:t>Pomoc finansowa (prowadzenie kasy szkolnej, opisywanie faktur)</a:t>
            </a:r>
          </a:p>
          <a:p>
            <a:r>
              <a:rPr lang="pl-PL" dirty="0"/>
              <a:t>…………</a:t>
            </a:r>
          </a:p>
        </p:txBody>
      </p:sp>
    </p:spTree>
    <p:extLst>
      <p:ext uri="{BB962C8B-B14F-4D97-AF65-F5344CB8AC3E}">
        <p14:creationId xmlns:p14="http://schemas.microsoft.com/office/powerpoint/2010/main" val="997153439"/>
      </p:ext>
    </p:extLst>
  </p:cSld>
  <p:clrMapOvr>
    <a:masterClrMapping/>
  </p:clrMapOvr>
  <p:transition spd="med">
    <p:check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ytuł 11">
            <a:extLst>
              <a:ext uri="{FF2B5EF4-FFF2-40B4-BE49-F238E27FC236}">
                <a16:creationId xmlns:a16="http://schemas.microsoft.com/office/drawing/2014/main" id="{661B6B7E-74D0-7747-B8BE-30EFDA93C3E4}"/>
              </a:ext>
            </a:extLst>
          </p:cNvPr>
          <p:cNvSpPr>
            <a:spLocks noGrp="1"/>
          </p:cNvSpPr>
          <p:nvPr>
            <p:ph type="title"/>
          </p:nvPr>
        </p:nvSpPr>
        <p:spPr/>
        <p:txBody>
          <a:bodyPr/>
          <a:lstStyle/>
          <a:p>
            <a:br>
              <a:rPr lang="pl-PL" dirty="0"/>
            </a:br>
            <a:endParaRPr lang="pl-PL" dirty="0"/>
          </a:p>
        </p:txBody>
      </p:sp>
      <p:sp>
        <p:nvSpPr>
          <p:cNvPr id="13" name="Symbol zastępczy zawartości 12">
            <a:extLst>
              <a:ext uri="{FF2B5EF4-FFF2-40B4-BE49-F238E27FC236}">
                <a16:creationId xmlns:a16="http://schemas.microsoft.com/office/drawing/2014/main" id="{50E930F7-3D18-5E44-8782-50DD8B636A31}"/>
              </a:ext>
            </a:extLst>
          </p:cNvPr>
          <p:cNvSpPr>
            <a:spLocks noGrp="1"/>
          </p:cNvSpPr>
          <p:nvPr>
            <p:ph idx="1"/>
          </p:nvPr>
        </p:nvSpPr>
        <p:spPr/>
        <p:txBody>
          <a:bodyPr/>
          <a:lstStyle/>
          <a:p>
            <a:pPr marL="0" indent="0" algn="ctr">
              <a:buNone/>
            </a:pPr>
            <a:endParaRPr lang="pl-PL" b="1" dirty="0"/>
          </a:p>
          <a:p>
            <a:pPr marL="0" indent="0" algn="ctr">
              <a:buNone/>
            </a:pPr>
            <a:endParaRPr lang="pl-PL" b="1" dirty="0"/>
          </a:p>
          <a:p>
            <a:pPr marL="0" indent="0" algn="ctr">
              <a:buNone/>
            </a:pPr>
            <a:endParaRPr lang="pl-PL" b="1" dirty="0"/>
          </a:p>
          <a:p>
            <a:pPr marL="0" indent="0" algn="ctr">
              <a:buNone/>
            </a:pPr>
            <a:r>
              <a:rPr lang="pl-PL" b="1" dirty="0"/>
              <a:t>Obieg i archiwizacja dokumentów</a:t>
            </a:r>
          </a:p>
        </p:txBody>
      </p:sp>
    </p:spTree>
    <p:extLst>
      <p:ext uri="{BB962C8B-B14F-4D97-AF65-F5344CB8AC3E}">
        <p14:creationId xmlns:p14="http://schemas.microsoft.com/office/powerpoint/2010/main" val="100994206"/>
      </p:ext>
    </p:extLst>
  </p:cSld>
  <p:clrMapOvr>
    <a:masterClrMapping/>
  </p:clrMapOvr>
  <p:transition spd="med">
    <p:check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57F32F7-203D-384A-95EF-3961902B0AF9}"/>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9CCE52F3-F697-BB4A-99EC-09F0B36136C1}"/>
              </a:ext>
            </a:extLst>
          </p:cNvPr>
          <p:cNvSpPr>
            <a:spLocks noGrp="1"/>
          </p:cNvSpPr>
          <p:nvPr>
            <p:ph idx="1"/>
          </p:nvPr>
        </p:nvSpPr>
        <p:spPr/>
        <p:txBody>
          <a:bodyPr/>
          <a:lstStyle/>
          <a:p>
            <a:pPr marL="0" indent="0" algn="just">
              <a:buNone/>
            </a:pPr>
            <a:r>
              <a:rPr lang="pl-PL" b="1" dirty="0"/>
              <a:t>Podstawa prawna</a:t>
            </a:r>
          </a:p>
          <a:p>
            <a:pPr marL="0" indent="0" algn="just">
              <a:buNone/>
            </a:pPr>
            <a:r>
              <a:rPr lang="pl-PL" sz="2400" i="1" dirty="0"/>
              <a:t>Art. 6 ustawy z dnia 14 lipca 1983 r. o narodowym zasobie archiwalnym i archiwach (Dz.U z 2019 r., poz. 553 ze zm.)</a:t>
            </a:r>
          </a:p>
          <a:p>
            <a:pPr marL="0" indent="0" algn="just" eaLnBrk="1" hangingPunct="1">
              <a:buFontTx/>
              <a:buNone/>
            </a:pPr>
            <a:endParaRPr lang="pl-PL" altLang="pl-PL" sz="2400" dirty="0"/>
          </a:p>
          <a:p>
            <a:pPr marL="0" indent="0" algn="just" eaLnBrk="1" hangingPunct="1">
              <a:buFontTx/>
              <a:buNone/>
            </a:pPr>
            <a:r>
              <a:rPr lang="pl-PL" altLang="pl-PL" sz="2400" i="1" dirty="0"/>
              <a:t>Rozporządzenie Prezesa Rady Ministrów z dnia </a:t>
            </a:r>
            <a:br>
              <a:rPr lang="pl-PL" altLang="pl-PL" sz="2400" i="1" dirty="0"/>
            </a:br>
            <a:r>
              <a:rPr lang="pl-PL" altLang="pl-PL" sz="2400" i="1" dirty="0"/>
              <a:t>18 stycznia 2011 r. w sprawie instrukcji kancelaryjnej, jednolitych rzeczowych wykazów akt oraz instrukcji </a:t>
            </a:r>
            <a:br>
              <a:rPr lang="pl-PL" altLang="pl-PL" sz="2400" i="1" dirty="0"/>
            </a:br>
            <a:r>
              <a:rPr lang="pl-PL" altLang="pl-PL" sz="2400" i="1" dirty="0"/>
              <a:t>w sprawie organizacji i zakresu działania archiwów zakładowych (Dz.U. z 2011 r., Nr 14, poz. 67 ze zm.)</a:t>
            </a:r>
          </a:p>
          <a:p>
            <a:endParaRPr lang="pl-PL" dirty="0"/>
          </a:p>
        </p:txBody>
      </p:sp>
    </p:spTree>
    <p:extLst>
      <p:ext uri="{BB962C8B-B14F-4D97-AF65-F5344CB8AC3E}">
        <p14:creationId xmlns:p14="http://schemas.microsoft.com/office/powerpoint/2010/main" val="2369087208"/>
      </p:ext>
    </p:extLst>
  </p:cSld>
  <p:clrMapOvr>
    <a:masterClrMapping/>
  </p:clrMapOvr>
  <p:transition spd="med">
    <p:check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3C8372D-D9E9-0C40-A359-0FE1584E4AC4}"/>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20D212C9-D8C9-724A-BE29-17AE6C29A909}"/>
              </a:ext>
            </a:extLst>
          </p:cNvPr>
          <p:cNvSpPr>
            <a:spLocks noGrp="1"/>
          </p:cNvSpPr>
          <p:nvPr>
            <p:ph idx="1"/>
          </p:nvPr>
        </p:nvSpPr>
        <p:spPr/>
        <p:txBody>
          <a:bodyPr/>
          <a:lstStyle/>
          <a:p>
            <a:pPr marL="288000" indent="-288000" algn="just" defTabSz="449025" eaLnBrk="1" hangingPunct="1">
              <a:buFont typeface="Arial" panose="020B0604020202020204" pitchFamily="34" charset="0"/>
              <a:buChar char="•"/>
              <a:defRPr/>
            </a:pPr>
            <a:r>
              <a:rPr lang="pl-PL" dirty="0"/>
              <a:t>Instrukcja kancelaryjna;</a:t>
            </a:r>
          </a:p>
          <a:p>
            <a:pPr marL="288000" indent="-288000" algn="just" defTabSz="449025" eaLnBrk="1" hangingPunct="1">
              <a:buFont typeface="Arial" panose="020B0604020202020204" pitchFamily="34" charset="0"/>
              <a:buChar char="•"/>
              <a:defRPr/>
            </a:pPr>
            <a:r>
              <a:rPr lang="pl-PL" dirty="0"/>
              <a:t>Sposób klasyfikowania i kwalifikowania dokumentacji w formie jednolitych rzeczowych wykazów akt;</a:t>
            </a:r>
          </a:p>
          <a:p>
            <a:pPr marL="288000" indent="-288000" algn="just" defTabSz="449025" eaLnBrk="1" hangingPunct="1">
              <a:buFont typeface="Arial" panose="020B0604020202020204" pitchFamily="34" charset="0"/>
              <a:buChar char="•"/>
              <a:defRPr/>
            </a:pPr>
            <a:r>
              <a:rPr lang="pl-PL" dirty="0"/>
              <a:t>Instrukcję w sprawie organizacji i zakresu działania archiwów zakładowych, zwaną dalej "instrukcją archiwalną”.</a:t>
            </a:r>
          </a:p>
          <a:p>
            <a:endParaRPr lang="pl-PL" dirty="0"/>
          </a:p>
        </p:txBody>
      </p:sp>
    </p:spTree>
    <p:extLst>
      <p:ext uri="{BB962C8B-B14F-4D97-AF65-F5344CB8AC3E}">
        <p14:creationId xmlns:p14="http://schemas.microsoft.com/office/powerpoint/2010/main" val="4044230899"/>
      </p:ext>
    </p:extLst>
  </p:cSld>
  <p:clrMapOvr>
    <a:masterClrMapping/>
  </p:clrMapOvr>
  <p:transition spd="med">
    <p:check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F498EF4-0B77-5B4D-9CB4-EA753DC17FFF}"/>
              </a:ext>
            </a:extLst>
          </p:cNvPr>
          <p:cNvSpPr>
            <a:spLocks noGrp="1"/>
          </p:cNvSpPr>
          <p:nvPr>
            <p:ph type="title"/>
          </p:nvPr>
        </p:nvSpPr>
        <p:spPr/>
        <p:txBody>
          <a:bodyPr/>
          <a:lstStyle/>
          <a:p>
            <a:r>
              <a:rPr lang="pl-PL" altLang="pl-PL" sz="3200" b="1" dirty="0">
                <a:solidFill>
                  <a:schemeClr val="tx1"/>
                </a:solidFill>
              </a:rPr>
              <a:t>Instrukcja kancelaryjna</a:t>
            </a:r>
            <a:endParaRPr lang="pl-PL" sz="3200" dirty="0">
              <a:solidFill>
                <a:schemeClr val="tx1"/>
              </a:solidFill>
            </a:endParaRPr>
          </a:p>
        </p:txBody>
      </p:sp>
      <p:sp>
        <p:nvSpPr>
          <p:cNvPr id="3" name="Symbol zastępczy zawartości 2">
            <a:extLst>
              <a:ext uri="{FF2B5EF4-FFF2-40B4-BE49-F238E27FC236}">
                <a16:creationId xmlns:a16="http://schemas.microsoft.com/office/drawing/2014/main" id="{874754B5-32EF-EA4B-9962-E8F1F28AD731}"/>
              </a:ext>
            </a:extLst>
          </p:cNvPr>
          <p:cNvSpPr>
            <a:spLocks noGrp="1"/>
          </p:cNvSpPr>
          <p:nvPr>
            <p:ph idx="1"/>
          </p:nvPr>
        </p:nvSpPr>
        <p:spPr>
          <a:xfrm>
            <a:off x="457200" y="1417638"/>
            <a:ext cx="8229600" cy="4708525"/>
          </a:xfrm>
        </p:spPr>
        <p:txBody>
          <a:bodyPr/>
          <a:lstStyle/>
          <a:p>
            <a:pPr marL="0" indent="0" algn="just" eaLnBrk="1" hangingPunct="1">
              <a:lnSpc>
                <a:spcPct val="90000"/>
              </a:lnSpc>
            </a:pPr>
            <a:endParaRPr lang="pl-PL" altLang="pl-PL" sz="2400" dirty="0"/>
          </a:p>
          <a:p>
            <a:pPr marL="0" indent="0" algn="just" eaLnBrk="1" hangingPunct="1">
              <a:lnSpc>
                <a:spcPct val="90000"/>
              </a:lnSpc>
            </a:pPr>
            <a:r>
              <a:rPr lang="pl-PL" altLang="pl-PL" sz="2400" dirty="0"/>
              <a:t> określa szczegółowe zasady i tryb wykonywania czynności kancelaryjnych w podmiocie oraz reguluje postępowanie w tym zakresie z wszelką dokumentacją, jeżeli przepisy szczególne nie stanowią inaczej</a:t>
            </a:r>
          </a:p>
          <a:p>
            <a:pPr marL="0" indent="0" algn="just" eaLnBrk="1" hangingPunct="1">
              <a:lnSpc>
                <a:spcPct val="90000"/>
              </a:lnSpc>
              <a:buNone/>
            </a:pPr>
            <a:endParaRPr lang="pl-PL" altLang="pl-PL" sz="900" dirty="0"/>
          </a:p>
          <a:p>
            <a:pPr marL="0" indent="0" algn="just" eaLnBrk="1" hangingPunct="1">
              <a:lnSpc>
                <a:spcPct val="90000"/>
              </a:lnSpc>
            </a:pPr>
            <a:r>
              <a:rPr lang="pl-PL" altLang="pl-PL" sz="2400" dirty="0"/>
              <a:t> kierownik podmiotu wskazuje, który z systemów wykonywania czynności kancelaryjnych jest podstawowym sposobem dokumentowania przebiegu załatwiania </a:t>
            </a:r>
          </a:p>
          <a:p>
            <a:pPr marL="0" indent="0" algn="just" eaLnBrk="1" hangingPunct="1">
              <a:lnSpc>
                <a:spcPct val="90000"/>
              </a:lnSpc>
              <a:buNone/>
            </a:pPr>
            <a:r>
              <a:rPr lang="pl-PL" altLang="pl-PL" sz="2400" dirty="0"/>
              <a:t>i rozstrzygania spraw dla danego podmiotu.</a:t>
            </a:r>
          </a:p>
          <a:p>
            <a:pPr marL="0" indent="0" algn="just" eaLnBrk="1" hangingPunct="1">
              <a:lnSpc>
                <a:spcPct val="90000"/>
              </a:lnSpc>
            </a:pPr>
            <a:endParaRPr lang="pl-PL" altLang="pl-PL" sz="900" u="sng" dirty="0"/>
          </a:p>
          <a:p>
            <a:pPr marL="0" indent="0" algn="just" eaLnBrk="1" hangingPunct="1">
              <a:lnSpc>
                <a:spcPct val="90000"/>
              </a:lnSpc>
            </a:pPr>
            <a:r>
              <a:rPr lang="pl-PL" altLang="pl-PL" sz="2400" dirty="0">
                <a:solidFill>
                  <a:srgbClr val="FF0000"/>
                </a:solidFill>
              </a:rPr>
              <a:t> dokumentacja tworząca akta spraw to dokumentacja, która została przyporządkowana do sprawy i otrzymała znak sprawy.</a:t>
            </a:r>
          </a:p>
          <a:p>
            <a:endParaRPr lang="pl-PL" sz="2400" dirty="0"/>
          </a:p>
        </p:txBody>
      </p:sp>
    </p:spTree>
    <p:extLst>
      <p:ext uri="{BB962C8B-B14F-4D97-AF65-F5344CB8AC3E}">
        <p14:creationId xmlns:p14="http://schemas.microsoft.com/office/powerpoint/2010/main" val="3212368126"/>
      </p:ext>
    </p:extLst>
  </p:cSld>
  <p:clrMapOvr>
    <a:masterClrMapping/>
  </p:clrMapOvr>
  <p:transition spd="med">
    <p:checke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2495DF9-AB65-B045-AC7A-62C358C0E3FF}"/>
              </a:ext>
            </a:extLst>
          </p:cNvPr>
          <p:cNvSpPr>
            <a:spLocks noGrp="1"/>
          </p:cNvSpPr>
          <p:nvPr>
            <p:ph type="title"/>
          </p:nvPr>
        </p:nvSpPr>
        <p:spPr/>
        <p:txBody>
          <a:bodyPr/>
          <a:lstStyle/>
          <a:p>
            <a:r>
              <a:rPr lang="pl-PL" sz="3200" b="1" dirty="0"/>
              <a:t>Podstawowe czynności kancelaryjne</a:t>
            </a:r>
          </a:p>
        </p:txBody>
      </p:sp>
      <p:sp>
        <p:nvSpPr>
          <p:cNvPr id="3" name="Symbol zastępczy zawartości 2">
            <a:extLst>
              <a:ext uri="{FF2B5EF4-FFF2-40B4-BE49-F238E27FC236}">
                <a16:creationId xmlns:a16="http://schemas.microsoft.com/office/drawing/2014/main" id="{EE751339-5872-F34A-BA36-CD1946674197}"/>
              </a:ext>
            </a:extLst>
          </p:cNvPr>
          <p:cNvSpPr>
            <a:spLocks noGrp="1"/>
          </p:cNvSpPr>
          <p:nvPr>
            <p:ph idx="1"/>
          </p:nvPr>
        </p:nvSpPr>
        <p:spPr>
          <a:xfrm>
            <a:off x="107504" y="1417638"/>
            <a:ext cx="9036496" cy="5035698"/>
          </a:xfrm>
        </p:spPr>
        <p:txBody>
          <a:bodyPr/>
          <a:lstStyle/>
          <a:p>
            <a:r>
              <a:rPr lang="pl-PL" sz="2800" dirty="0"/>
              <a:t>przyjmowanie i rozdział korespondencji oraz przesyłek, </a:t>
            </a:r>
          </a:p>
          <a:p>
            <a:r>
              <a:rPr lang="pl-PL" sz="2800" dirty="0"/>
              <a:t>prowadzenie ewidencji wpływów specjalnych oraz przesyłek, </a:t>
            </a:r>
          </a:p>
          <a:p>
            <a:r>
              <a:rPr lang="pl-PL" sz="2800" dirty="0"/>
              <a:t>sporządzanie czystopisów pism oraz ich powielanie, </a:t>
            </a:r>
          </a:p>
          <a:p>
            <a:r>
              <a:rPr lang="pl-PL" sz="2800" dirty="0"/>
              <a:t>wysyłanie korespondencji i przesyłek, przyjmowanie i nadawanie telegramów, dalekopisów, faksów </a:t>
            </a:r>
          </a:p>
          <a:p>
            <a:r>
              <a:rPr lang="pl-PL" sz="2800" dirty="0"/>
              <a:t>obsługa poczty elektronicznej, itp. </a:t>
            </a:r>
          </a:p>
          <a:p>
            <a:r>
              <a:rPr lang="pl-PL" sz="2800" dirty="0"/>
              <a:t>udzielanie informacji interesantom, a w razie potrzeby kierowanie ich do właściwych osób</a:t>
            </a:r>
            <a:r>
              <a:rPr lang="pl-PL" dirty="0"/>
              <a:t>.</a:t>
            </a:r>
          </a:p>
        </p:txBody>
      </p:sp>
    </p:spTree>
    <p:extLst>
      <p:ext uri="{BB962C8B-B14F-4D97-AF65-F5344CB8AC3E}">
        <p14:creationId xmlns:p14="http://schemas.microsoft.com/office/powerpoint/2010/main" val="3216880777"/>
      </p:ext>
    </p:extLst>
  </p:cSld>
  <p:clrMapOvr>
    <a:masterClrMapping/>
  </p:clrMapOvr>
  <p:transition spd="med">
    <p:check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0465DA34-DC95-244E-937C-05314C639F64}"/>
              </a:ext>
            </a:extLst>
          </p:cNvPr>
          <p:cNvSpPr>
            <a:spLocks noGrp="1"/>
          </p:cNvSpPr>
          <p:nvPr>
            <p:ph/>
          </p:nvPr>
        </p:nvSpPr>
        <p:spPr>
          <a:xfrm>
            <a:off x="457200" y="274638"/>
            <a:ext cx="8229600" cy="6322714"/>
          </a:xfrm>
        </p:spPr>
        <p:txBody>
          <a:bodyPr/>
          <a:lstStyle/>
          <a:p>
            <a:pPr marL="0" indent="0">
              <a:buNone/>
            </a:pPr>
            <a:r>
              <a:rPr lang="pl-PL" b="1" dirty="0"/>
              <a:t>Program:</a:t>
            </a:r>
          </a:p>
          <a:p>
            <a:pPr marL="457200" indent="-457200">
              <a:buAutoNum type="arabicPeriod"/>
            </a:pPr>
            <a:r>
              <a:rPr lang="pl-PL" sz="2800" dirty="0"/>
              <a:t>Podstawowe przepisy prawne regulujące pracę sekretariatu (KP, KPA, ustawa o pracownikach samorządowych, ustawa o dostępie do informacji publicznej) oraz oświatowych (Prawo Oświatowe, Karta Nauczyciela) </a:t>
            </a:r>
          </a:p>
          <a:p>
            <a:pPr marL="457200" indent="-457200">
              <a:buAutoNum type="arabicPeriod"/>
            </a:pPr>
            <a:r>
              <a:rPr lang="pl-PL" sz="2800" dirty="0"/>
              <a:t>Obieg i archiwizacja dokumentów </a:t>
            </a:r>
          </a:p>
          <a:p>
            <a:pPr marL="457200" indent="-457200">
              <a:buAutoNum type="arabicPeriod"/>
            </a:pPr>
            <a:r>
              <a:rPr lang="pl-PL" sz="2800" dirty="0"/>
              <a:t>Redagowania pism i ich przykłady</a:t>
            </a:r>
          </a:p>
          <a:p>
            <a:pPr marL="457200" indent="-457200">
              <a:buFontTx/>
              <a:buAutoNum type="arabicPeriod"/>
            </a:pPr>
            <a:r>
              <a:rPr lang="pl-PL" sz="2800" dirty="0"/>
              <a:t>Dokumentacja przebiegu nauczania</a:t>
            </a:r>
          </a:p>
          <a:p>
            <a:pPr marL="457200" indent="-457200">
              <a:buAutoNum type="arabicPeriod"/>
            </a:pPr>
            <a:r>
              <a:rPr lang="pl-PL" sz="2800" dirty="0"/>
              <a:t>RODO w praktyce szkolnej </a:t>
            </a:r>
          </a:p>
          <a:p>
            <a:pPr marL="457200" indent="-457200">
              <a:buAutoNum type="arabicPeriod"/>
            </a:pPr>
            <a:r>
              <a:rPr lang="pl-PL" sz="2800" dirty="0"/>
              <a:t>„</a:t>
            </a:r>
            <a:r>
              <a:rPr lang="pl-PL" sz="2800" dirty="0" err="1"/>
              <a:t>Check</a:t>
            </a:r>
            <a:r>
              <a:rPr lang="pl-PL" sz="2800" dirty="0"/>
              <a:t> lista” – czy mój sekretariat pracuje prawidłowo?</a:t>
            </a:r>
          </a:p>
        </p:txBody>
      </p:sp>
    </p:spTree>
    <p:extLst>
      <p:ext uri="{BB962C8B-B14F-4D97-AF65-F5344CB8AC3E}">
        <p14:creationId xmlns:p14="http://schemas.microsoft.com/office/powerpoint/2010/main" val="2567081471"/>
      </p:ext>
    </p:extLst>
  </p:cSld>
  <p:clrMapOvr>
    <a:masterClrMapping/>
  </p:clrMapOvr>
  <p:transition spd="med">
    <p:check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2"/>
          <p:cNvSpPr>
            <a:spLocks noGrp="1" noChangeArrowheads="1"/>
          </p:cNvSpPr>
          <p:nvPr>
            <p:ph type="title"/>
          </p:nvPr>
        </p:nvSpPr>
        <p:spPr>
          <a:xfrm>
            <a:off x="228600" y="228600"/>
            <a:ext cx="8686800" cy="1143000"/>
          </a:xfrm>
        </p:spPr>
        <p:txBody>
          <a:bodyPr/>
          <a:lstStyle/>
          <a:p>
            <a:pPr eaLnBrk="1" hangingPunct="1"/>
            <a:r>
              <a:rPr lang="pl-PL" altLang="pl-PL" sz="3200" b="1" dirty="0"/>
              <a:t>INSTRUKCJA KANCELARYJNA</a:t>
            </a:r>
            <a:r>
              <a:rPr lang="pl-PL" altLang="pl-PL" sz="3200" dirty="0"/>
              <a:t> </a:t>
            </a:r>
            <a:br>
              <a:rPr lang="pl-PL" altLang="pl-PL" sz="2400" dirty="0"/>
            </a:br>
            <a:r>
              <a:rPr lang="pl-PL" altLang="pl-PL" sz="2400" b="1" dirty="0">
                <a:solidFill>
                  <a:srgbClr val="0033CC"/>
                </a:solidFill>
              </a:rPr>
              <a:t>załącznik 1 do rozporządzenia</a:t>
            </a:r>
          </a:p>
        </p:txBody>
      </p:sp>
      <p:sp>
        <p:nvSpPr>
          <p:cNvPr id="101379" name="Rectangle 3">
            <a:extLst>
              <a:ext uri="{FF2B5EF4-FFF2-40B4-BE49-F238E27FC236}">
                <a16:creationId xmlns:a16="http://schemas.microsoft.com/office/drawing/2014/main" id="{EEECBC9C-FF3C-7444-A842-AF3971C1353A}"/>
              </a:ext>
            </a:extLst>
          </p:cNvPr>
          <p:cNvSpPr>
            <a:spLocks noGrp="1" noChangeArrowheads="1"/>
          </p:cNvSpPr>
          <p:nvPr>
            <p:ph idx="1"/>
          </p:nvPr>
        </p:nvSpPr>
        <p:spPr>
          <a:xfrm>
            <a:off x="0" y="1447800"/>
            <a:ext cx="9144000" cy="4876800"/>
          </a:xfrm>
        </p:spPr>
        <p:txBody>
          <a:bodyPr/>
          <a:lstStyle/>
          <a:p>
            <a:pPr marL="342718" indent="-342718" algn="ctr" defTabSz="449025" eaLnBrk="1" hangingPunct="1">
              <a:lnSpc>
                <a:spcPct val="90000"/>
              </a:lnSpc>
              <a:buFontTx/>
              <a:buNone/>
              <a:defRPr/>
            </a:pPr>
            <a:r>
              <a:rPr lang="pl-PL" sz="2800" b="1" dirty="0"/>
              <a:t>SPIS TREŚCI:</a:t>
            </a:r>
          </a:p>
          <a:p>
            <a:pPr marL="342718" indent="-342718" algn="just" defTabSz="449025" eaLnBrk="1" hangingPunct="1">
              <a:lnSpc>
                <a:spcPct val="90000"/>
              </a:lnSpc>
              <a:buFont typeface="Times New Roman" pitchFamily="16" charset="0"/>
              <a:buNone/>
              <a:defRPr/>
            </a:pPr>
            <a:r>
              <a:rPr lang="pl-PL" sz="2800" dirty="0"/>
              <a:t>Rozdział 1  </a:t>
            </a:r>
          </a:p>
          <a:p>
            <a:pPr marL="342718" indent="-342718" algn="just" defTabSz="449025" eaLnBrk="1" hangingPunct="1">
              <a:lnSpc>
                <a:spcPct val="90000"/>
              </a:lnSpc>
              <a:buFont typeface="Times New Roman" pitchFamily="16" charset="0"/>
              <a:buNone/>
              <a:defRPr/>
            </a:pPr>
            <a:r>
              <a:rPr lang="pl-PL" sz="2800" b="1" dirty="0"/>
              <a:t>Przepisy ogólne</a:t>
            </a:r>
          </a:p>
          <a:p>
            <a:pPr marL="342718" indent="-342718" algn="just" defTabSz="449025" eaLnBrk="1" hangingPunct="1">
              <a:lnSpc>
                <a:spcPct val="90000"/>
              </a:lnSpc>
              <a:buFont typeface="Times New Roman" pitchFamily="16" charset="0"/>
              <a:buNone/>
              <a:defRPr/>
            </a:pPr>
            <a:r>
              <a:rPr lang="pl-PL" sz="2800" dirty="0"/>
              <a:t>Rozdział 2  </a:t>
            </a:r>
          </a:p>
          <a:p>
            <a:pPr marL="342718" indent="-342718" algn="just" defTabSz="449025" eaLnBrk="1" hangingPunct="1">
              <a:lnSpc>
                <a:spcPct val="90000"/>
              </a:lnSpc>
              <a:buFont typeface="Times New Roman" pitchFamily="16" charset="0"/>
              <a:buNone/>
              <a:defRPr/>
            </a:pPr>
            <a:r>
              <a:rPr lang="pl-PL" sz="2800" b="1" dirty="0"/>
              <a:t>Czynności kancelaryjne w systemie EZD</a:t>
            </a:r>
          </a:p>
          <a:p>
            <a:pPr marL="342718" indent="-342718" algn="just" defTabSz="449025" eaLnBrk="1" hangingPunct="1">
              <a:lnSpc>
                <a:spcPct val="90000"/>
              </a:lnSpc>
              <a:buFont typeface="Times New Roman" pitchFamily="16" charset="0"/>
              <a:buNone/>
              <a:defRPr/>
            </a:pPr>
            <a:r>
              <a:rPr lang="pl-PL" sz="2800" dirty="0"/>
              <a:t>Rozdział 3  </a:t>
            </a:r>
          </a:p>
          <a:p>
            <a:pPr marL="342718" indent="-342718" algn="just" defTabSz="449025" eaLnBrk="1" hangingPunct="1">
              <a:lnSpc>
                <a:spcPct val="90000"/>
              </a:lnSpc>
              <a:buFont typeface="Times New Roman" pitchFamily="16" charset="0"/>
              <a:buNone/>
              <a:defRPr/>
            </a:pPr>
            <a:r>
              <a:rPr lang="pl-PL" sz="2800" b="1" dirty="0"/>
              <a:t>Czynności kancelaryjne w systemie tradycyjnym</a:t>
            </a:r>
          </a:p>
          <a:p>
            <a:pPr marL="342718" indent="-342718" algn="just" defTabSz="449025" eaLnBrk="1" hangingPunct="1">
              <a:lnSpc>
                <a:spcPct val="90000"/>
              </a:lnSpc>
              <a:buFontTx/>
              <a:buNone/>
              <a:defRPr/>
            </a:pPr>
            <a:r>
              <a:rPr lang="pl-PL" sz="2800" dirty="0"/>
              <a:t>Rozdział 4</a:t>
            </a:r>
          </a:p>
          <a:p>
            <a:pPr marL="0" indent="0" algn="just" defTabSz="449025" eaLnBrk="1" hangingPunct="1">
              <a:lnSpc>
                <a:spcPct val="90000"/>
              </a:lnSpc>
              <a:buFont typeface="Times New Roman" pitchFamily="16" charset="0"/>
              <a:buNone/>
              <a:defRPr/>
            </a:pPr>
            <a:r>
              <a:rPr lang="pl-PL" sz="2800" b="1" dirty="0"/>
              <a:t>Postępowanie z dokumentacją w przypadku ustania działalności podmiotu lub jego reorganizacji </a:t>
            </a:r>
          </a:p>
        </p:txBody>
      </p:sp>
    </p:spTree>
    <p:extLst>
      <p:ext uri="{BB962C8B-B14F-4D97-AF65-F5344CB8AC3E}">
        <p14:creationId xmlns:p14="http://schemas.microsoft.com/office/powerpoint/2010/main" val="802417343"/>
      </p:ext>
    </p:extLst>
  </p:cSld>
  <p:clrMapOvr>
    <a:masterClrMapping/>
  </p:clrMapOvr>
  <p:transition spd="med">
    <p:checker/>
  </p:transition>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2209" name="Rectangle 2"/>
          <p:cNvSpPr>
            <a:spLocks noGrp="1" noChangeArrowheads="1"/>
          </p:cNvSpPr>
          <p:nvPr>
            <p:ph type="title"/>
          </p:nvPr>
        </p:nvSpPr>
        <p:spPr>
          <a:xfrm>
            <a:off x="539750" y="620713"/>
            <a:ext cx="8223250" cy="706437"/>
          </a:xfrm>
        </p:spPr>
        <p:txBody>
          <a:bodyPr/>
          <a:lstStyle/>
          <a:p>
            <a:pPr eaLnBrk="1" hangingPunct="1"/>
            <a:r>
              <a:rPr lang="pl-PL" altLang="pl-PL" sz="3200" b="1" dirty="0"/>
              <a:t>Przepisy ogólne</a:t>
            </a:r>
          </a:p>
        </p:txBody>
      </p:sp>
      <p:sp>
        <p:nvSpPr>
          <p:cNvPr id="11267" name="Rectangle 3">
            <a:extLst>
              <a:ext uri="{FF2B5EF4-FFF2-40B4-BE49-F238E27FC236}">
                <a16:creationId xmlns:a16="http://schemas.microsoft.com/office/drawing/2014/main" id="{38E79D3F-20F7-E744-B01C-2B291D8EB780}"/>
              </a:ext>
            </a:extLst>
          </p:cNvPr>
          <p:cNvSpPr>
            <a:spLocks noGrp="1" noChangeArrowheads="1"/>
          </p:cNvSpPr>
          <p:nvPr>
            <p:ph idx="1"/>
          </p:nvPr>
        </p:nvSpPr>
        <p:spPr>
          <a:xfrm>
            <a:off x="152400" y="1371600"/>
            <a:ext cx="8839200" cy="4724400"/>
          </a:xfrm>
        </p:spPr>
        <p:txBody>
          <a:bodyPr/>
          <a:lstStyle/>
          <a:p>
            <a:pPr marL="0" indent="0" algn="just" defTabSz="449025" eaLnBrk="1" hangingPunct="1">
              <a:buFont typeface="Times New Roman" pitchFamily="16" charset="0"/>
              <a:buNone/>
              <a:defRPr/>
            </a:pPr>
            <a:r>
              <a:rPr lang="pl-PL" sz="2800" b="1" dirty="0">
                <a:solidFill>
                  <a:srgbClr val="0033CC"/>
                </a:solidFill>
              </a:rPr>
              <a:t>Czynności kancelaryjne są wykonywane                          w systemie </a:t>
            </a:r>
            <a:r>
              <a:rPr lang="pl-PL" sz="2800" b="1" u="sng" dirty="0">
                <a:solidFill>
                  <a:srgbClr val="0033CC"/>
                </a:solidFill>
              </a:rPr>
              <a:t>tradycyjnym</a:t>
            </a:r>
            <a:r>
              <a:rPr lang="pl-PL" sz="2800" b="1" dirty="0">
                <a:solidFill>
                  <a:srgbClr val="0033CC"/>
                </a:solidFill>
              </a:rPr>
              <a:t> lub </a:t>
            </a:r>
            <a:r>
              <a:rPr lang="pl-PL" sz="2800" b="1" u="sng" dirty="0">
                <a:solidFill>
                  <a:srgbClr val="0033CC"/>
                </a:solidFill>
              </a:rPr>
              <a:t>w systemie EZD.</a:t>
            </a:r>
            <a:r>
              <a:rPr lang="pl-PL" sz="2800" u="sng" dirty="0">
                <a:solidFill>
                  <a:srgbClr val="0033CC"/>
                </a:solidFill>
              </a:rPr>
              <a:t> </a:t>
            </a:r>
            <a:br>
              <a:rPr lang="pl-PL" sz="2800" u="sng" dirty="0">
                <a:solidFill>
                  <a:srgbClr val="FF0000"/>
                </a:solidFill>
              </a:rPr>
            </a:br>
            <a:endParaRPr lang="pl-PL" sz="2800" u="sng" dirty="0">
              <a:solidFill>
                <a:srgbClr val="FF0000"/>
              </a:solidFill>
            </a:endParaRPr>
          </a:p>
          <a:p>
            <a:pPr marL="0" indent="0" algn="just" defTabSz="449025" eaLnBrk="1" hangingPunct="1">
              <a:buFont typeface="Times New Roman" pitchFamily="16" charset="0"/>
              <a:buNone/>
              <a:defRPr/>
            </a:pPr>
            <a:r>
              <a:rPr lang="pl-PL" sz="2800" dirty="0"/>
              <a:t>Po wskazaniu systemu EZD jako podstawowego sposobu dokumentowania przebiegu załatwiania </a:t>
            </a:r>
            <a:br>
              <a:rPr lang="pl-PL" sz="2800" dirty="0"/>
            </a:br>
            <a:r>
              <a:rPr lang="pl-PL" sz="2800" dirty="0"/>
              <a:t>i rozstrzygania spraw ponowne wskazanie systemu tradycyjnego jest niedopuszczalne.</a:t>
            </a:r>
          </a:p>
          <a:p>
            <a:pPr marL="0" indent="0" algn="just" defTabSz="449025" eaLnBrk="1" hangingPunct="1">
              <a:buFont typeface="Times New Roman" pitchFamily="16" charset="0"/>
              <a:buNone/>
              <a:defRPr/>
            </a:pPr>
            <a:endParaRPr lang="pl-PL" sz="2800" dirty="0"/>
          </a:p>
          <a:p>
            <a:pPr marL="0" indent="0" algn="just" defTabSz="449025" eaLnBrk="1" hangingPunct="1">
              <a:buFont typeface="Times New Roman" pitchFamily="16" charset="0"/>
              <a:buNone/>
              <a:defRPr/>
            </a:pPr>
            <a:r>
              <a:rPr lang="pl-PL" sz="2800" b="1" dirty="0"/>
              <a:t>Kierownik podmiotu wyznacza </a:t>
            </a:r>
            <a:r>
              <a:rPr lang="pl-PL" sz="2800" b="1" u="sng" dirty="0"/>
              <a:t>koordynatora czynności kancelaryjnych.  </a:t>
            </a:r>
            <a:endParaRPr lang="pl-PL" sz="2800" dirty="0"/>
          </a:p>
        </p:txBody>
      </p:sp>
    </p:spTree>
    <p:extLst>
      <p:ext uri="{BB962C8B-B14F-4D97-AF65-F5344CB8AC3E}">
        <p14:creationId xmlns:p14="http://schemas.microsoft.com/office/powerpoint/2010/main" val="2550490986"/>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7">
                                            <p:txEl>
                                              <p:pRg st="1" end="1"/>
                                            </p:txEl>
                                          </p:spTgt>
                                        </p:tgtEl>
                                        <p:attrNameLst>
                                          <p:attrName>style.visibility</p:attrName>
                                        </p:attrNameLst>
                                      </p:cBhvr>
                                      <p:to>
                                        <p:strVal val="visible"/>
                                      </p:to>
                                    </p:set>
                                    <p:anim calcmode="lin" valueType="num">
                                      <p:cBhvr additive="base">
                                        <p:cTn id="13" dur="500" fill="hold"/>
                                        <p:tgtEl>
                                          <p:spTgt spid="112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267">
                                            <p:txEl>
                                              <p:pRg st="3" end="3"/>
                                            </p:txEl>
                                          </p:spTgt>
                                        </p:tgtEl>
                                        <p:attrNameLst>
                                          <p:attrName>style.visibility</p:attrName>
                                        </p:attrNameLst>
                                      </p:cBhvr>
                                      <p:to>
                                        <p:strVal val="visible"/>
                                      </p:to>
                                    </p:set>
                                    <p:anim calcmode="lin" valueType="num">
                                      <p:cBhvr additive="base">
                                        <p:cTn id="19" dur="500" fill="hold"/>
                                        <p:tgtEl>
                                          <p:spTgt spid="1126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A97AF11-C4F8-8D4A-A1D7-D3E22BF124A0}"/>
              </a:ext>
            </a:extLst>
          </p:cNvPr>
          <p:cNvSpPr>
            <a:spLocks noGrp="1"/>
          </p:cNvSpPr>
          <p:nvPr>
            <p:ph type="title"/>
          </p:nvPr>
        </p:nvSpPr>
        <p:spPr/>
        <p:txBody>
          <a:bodyPr/>
          <a:lstStyle/>
          <a:p>
            <a:r>
              <a:rPr lang="pl-PL" sz="4000" dirty="0"/>
              <a:t>Czynności kancelaryjne</a:t>
            </a:r>
          </a:p>
        </p:txBody>
      </p:sp>
      <p:sp>
        <p:nvSpPr>
          <p:cNvPr id="3" name="Symbol zastępczy zawartości 2">
            <a:extLst>
              <a:ext uri="{FF2B5EF4-FFF2-40B4-BE49-F238E27FC236}">
                <a16:creationId xmlns:a16="http://schemas.microsoft.com/office/drawing/2014/main" id="{B13EA3DE-EB90-1D45-BAD7-EA1D5E0603A4}"/>
              </a:ext>
            </a:extLst>
          </p:cNvPr>
          <p:cNvSpPr>
            <a:spLocks noGrp="1"/>
          </p:cNvSpPr>
          <p:nvPr>
            <p:ph idx="1"/>
          </p:nvPr>
        </p:nvSpPr>
        <p:spPr>
          <a:xfrm>
            <a:off x="457200" y="1600200"/>
            <a:ext cx="8435280" cy="4519613"/>
          </a:xfrm>
        </p:spPr>
        <p:txBody>
          <a:bodyPr/>
          <a:lstStyle/>
          <a:p>
            <a:pPr marL="0" indent="0">
              <a:buNone/>
            </a:pPr>
            <a:r>
              <a:rPr lang="pl-PL" sz="2800" b="1" dirty="0"/>
              <a:t>System EZD -</a:t>
            </a:r>
          </a:p>
          <a:p>
            <a:pPr marL="0" indent="0"/>
            <a:r>
              <a:rPr lang="pl-PL" sz="2800" dirty="0"/>
              <a:t> system teleinformatyczny do elektronicznego </a:t>
            </a:r>
            <a:r>
              <a:rPr lang="pl-PL" sz="2800" dirty="0" err="1"/>
              <a:t>zarządzania</a:t>
            </a:r>
            <a:r>
              <a:rPr lang="pl-PL" sz="2800" dirty="0"/>
              <a:t> dokumentacją </a:t>
            </a:r>
            <a:r>
              <a:rPr lang="pl-PL" sz="2800" dirty="0" err="1"/>
              <a:t>umożliwiający</a:t>
            </a:r>
            <a:r>
              <a:rPr lang="pl-PL" sz="2800" dirty="0"/>
              <a:t> wykonywanie w nim </a:t>
            </a:r>
            <a:r>
              <a:rPr lang="pl-PL" sz="2800" dirty="0" err="1"/>
              <a:t>czynności</a:t>
            </a:r>
            <a:r>
              <a:rPr lang="pl-PL" sz="2800" dirty="0"/>
              <a:t> kancelaryjnych;</a:t>
            </a:r>
          </a:p>
          <a:p>
            <a:pPr marL="0" indent="0"/>
            <a:r>
              <a:rPr lang="pl-PL" sz="2800" dirty="0"/>
              <a:t> dokumentowanie przebiegu załatwiania spraw;</a:t>
            </a:r>
          </a:p>
          <a:p>
            <a:pPr marL="0" indent="0"/>
            <a:r>
              <a:rPr lang="pl-PL" sz="2800" dirty="0"/>
              <a:t> gromadzenie i tworzenie </a:t>
            </a:r>
            <a:r>
              <a:rPr lang="pl-PL" sz="2800" dirty="0" err="1"/>
              <a:t>dokumentów</a:t>
            </a:r>
            <a:r>
              <a:rPr lang="pl-PL" sz="2800" dirty="0"/>
              <a:t> elektronicznych. </a:t>
            </a:r>
          </a:p>
          <a:p>
            <a:endParaRPr lang="pl-PL" dirty="0"/>
          </a:p>
        </p:txBody>
      </p:sp>
    </p:spTree>
    <p:extLst>
      <p:ext uri="{BB962C8B-B14F-4D97-AF65-F5344CB8AC3E}">
        <p14:creationId xmlns:p14="http://schemas.microsoft.com/office/powerpoint/2010/main" val="678574377"/>
      </p:ext>
    </p:extLst>
  </p:cSld>
  <p:clrMapOvr>
    <a:masterClrMapping/>
  </p:clrMapOvr>
  <p:transition spd="med">
    <p:checker/>
  </p:transition>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250825" y="549275"/>
            <a:ext cx="8569325" cy="5903913"/>
          </a:xfrm>
        </p:spPr>
        <p:txBody>
          <a:bodyPr/>
          <a:lstStyle/>
          <a:p>
            <a:pPr marL="0" indent="0">
              <a:buNone/>
            </a:pPr>
            <a:r>
              <a:rPr lang="pl-PL" sz="2800" b="1" dirty="0"/>
              <a:t>Rozporządzenie Prezesa Rady Ministrów z dnia 18 stycznia 2011 r. w sprawie instrukcji kancelaryjnej</a:t>
            </a:r>
          </a:p>
          <a:p>
            <a:pPr marL="0" indent="0">
              <a:buNone/>
            </a:pPr>
            <a:r>
              <a:rPr lang="pl-PL" altLang="pl-PL" sz="2400" b="1" dirty="0"/>
              <a:t>§6.</a:t>
            </a:r>
            <a:r>
              <a:rPr lang="pl-PL" altLang="pl-PL" sz="2400" dirty="0"/>
              <a:t>1.</a:t>
            </a:r>
            <a:r>
              <a:rPr lang="pl-PL" altLang="pl-PL" sz="2400" b="1" dirty="0"/>
              <a:t>Dokumentacja </a:t>
            </a:r>
            <a:r>
              <a:rPr lang="pl-PL" altLang="pl-PL" sz="2400" b="1" u="sng" dirty="0"/>
              <a:t>nietworząca</a:t>
            </a:r>
            <a:r>
              <a:rPr lang="pl-PL" altLang="pl-PL" sz="2400" b="1" dirty="0"/>
              <a:t> akt</a:t>
            </a:r>
            <a:r>
              <a:rPr lang="pl-PL" altLang="pl-PL" sz="2400" dirty="0"/>
              <a:t> </a:t>
            </a:r>
            <a:r>
              <a:rPr lang="pl-PL" altLang="pl-PL" sz="2400" b="1" dirty="0"/>
              <a:t>spraw</a:t>
            </a:r>
            <a:r>
              <a:rPr lang="pl-PL" altLang="pl-PL" sz="2400" dirty="0"/>
              <a:t> </a:t>
            </a:r>
            <a:br>
              <a:rPr lang="pl-PL" altLang="pl-PL" sz="2400" dirty="0"/>
            </a:br>
            <a:r>
              <a:rPr lang="pl-PL" altLang="pl-PL" sz="2400" dirty="0"/>
              <a:t>to dokumentacja, która nie została przyporządkowana do sprawy, a jedynie do klasy z wykazu akt.</a:t>
            </a:r>
            <a:br>
              <a:rPr lang="pl-PL" altLang="pl-PL" sz="2400" dirty="0"/>
            </a:br>
            <a:r>
              <a:rPr lang="pl-PL" altLang="pl-PL" sz="2400" dirty="0"/>
              <a:t>2. Dokumentację, o której mowa w ust. 1, mogą stanowić              w szczególności:</a:t>
            </a:r>
          </a:p>
          <a:p>
            <a:pPr marL="457200" indent="-457200" algn="just" eaLnBrk="1" hangingPunct="1">
              <a:lnSpc>
                <a:spcPct val="90000"/>
              </a:lnSpc>
              <a:buFont typeface="+mj-lt"/>
              <a:buAutoNum type="arabicParenR"/>
            </a:pPr>
            <a:r>
              <a:rPr lang="pl-PL" altLang="pl-PL" sz="2400" b="1" dirty="0"/>
              <a:t>zaproszenia, życzenia, podziękowania</a:t>
            </a:r>
            <a:r>
              <a:rPr lang="pl-PL" altLang="pl-PL" sz="2400" dirty="0"/>
              <a:t>, </a:t>
            </a:r>
            <a:r>
              <a:rPr lang="pl-PL" altLang="pl-PL" sz="2400" b="1" dirty="0"/>
              <a:t>kondolencje</a:t>
            </a:r>
            <a:r>
              <a:rPr lang="pl-PL" altLang="pl-PL" sz="2400" dirty="0"/>
              <a:t>, jeżeli nie stanowią części akt sprawy;</a:t>
            </a:r>
          </a:p>
          <a:p>
            <a:pPr marL="457200" indent="-457200" algn="just" eaLnBrk="1" hangingPunct="1">
              <a:lnSpc>
                <a:spcPct val="90000"/>
              </a:lnSpc>
              <a:buFont typeface="+mj-lt"/>
              <a:buAutoNum type="arabicParenR"/>
            </a:pPr>
            <a:r>
              <a:rPr lang="pl-PL" altLang="pl-PL" sz="2400" b="1" dirty="0"/>
              <a:t>niezamawiane przez podmiot oferty</a:t>
            </a:r>
            <a:r>
              <a:rPr lang="pl-PL" altLang="pl-PL" sz="2400" dirty="0"/>
              <a:t>, które nie zostały wykorzystane;</a:t>
            </a:r>
          </a:p>
          <a:p>
            <a:pPr marL="457200" indent="-457200" algn="just" eaLnBrk="1" hangingPunct="1">
              <a:lnSpc>
                <a:spcPct val="90000"/>
              </a:lnSpc>
              <a:buFont typeface="+mj-lt"/>
              <a:buAutoNum type="arabicParenR"/>
            </a:pPr>
            <a:r>
              <a:rPr lang="pl-PL" altLang="pl-PL" sz="2400" b="1" dirty="0"/>
              <a:t>publikacje</a:t>
            </a:r>
            <a:r>
              <a:rPr lang="pl-PL" altLang="pl-PL" sz="2400" dirty="0"/>
              <a:t> (dzienniki urzędowe, czasopisma, katalogi, książki, gazety, afisze, ogłoszenia) oraz inne druki, chyba że stanowią załącznik do pisma;</a:t>
            </a:r>
          </a:p>
          <a:p>
            <a:pPr eaLnBrk="1" hangingPunct="1">
              <a:lnSpc>
                <a:spcPct val="90000"/>
              </a:lnSpc>
              <a:buFontTx/>
              <a:buNone/>
            </a:pPr>
            <a:endParaRPr lang="pl-PL" altLang="pl-PL" b="1" dirty="0"/>
          </a:p>
          <a:p>
            <a:pPr eaLnBrk="1" hangingPunct="1">
              <a:lnSpc>
                <a:spcPct val="90000"/>
              </a:lnSpc>
            </a:pPr>
            <a:endParaRPr lang="pl-PL" altLang="pl-PL" b="1" dirty="0"/>
          </a:p>
        </p:txBody>
      </p:sp>
    </p:spTree>
    <p:extLst>
      <p:ext uri="{BB962C8B-B14F-4D97-AF65-F5344CB8AC3E}">
        <p14:creationId xmlns:p14="http://schemas.microsoft.com/office/powerpoint/2010/main" val="1994563946"/>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Rectangle 3"/>
          <p:cNvSpPr>
            <a:spLocks noGrp="1" noChangeArrowheads="1"/>
          </p:cNvSpPr>
          <p:nvPr>
            <p:ph idx="1"/>
          </p:nvPr>
        </p:nvSpPr>
        <p:spPr>
          <a:xfrm>
            <a:off x="107950" y="476250"/>
            <a:ext cx="8763000" cy="5905078"/>
          </a:xfrm>
        </p:spPr>
        <p:txBody>
          <a:bodyPr/>
          <a:lstStyle/>
          <a:p>
            <a:pPr marL="457200" indent="-457200" algn="just" eaLnBrk="1" hangingPunct="1">
              <a:buFont typeface="+mj-lt"/>
              <a:buAutoNum type="arabicParenR" startAt="4"/>
            </a:pPr>
            <a:r>
              <a:rPr lang="pl-PL" altLang="pl-PL" sz="2300" b="1" dirty="0"/>
              <a:t>dokumentacja finansowo-księgowa</a:t>
            </a:r>
            <a:r>
              <a:rPr lang="pl-PL" altLang="pl-PL" sz="2300" dirty="0"/>
              <a:t>, w szczególności rachunki, faktury, inne dokumenty księgowe;</a:t>
            </a:r>
          </a:p>
          <a:p>
            <a:pPr marL="457200" indent="-457200" algn="just" eaLnBrk="1" hangingPunct="1">
              <a:buFont typeface="+mj-lt"/>
              <a:buAutoNum type="arabicParenR" startAt="4"/>
            </a:pPr>
            <a:r>
              <a:rPr lang="pl-PL" altLang="pl-PL" sz="2300" b="1" dirty="0"/>
              <a:t>listy obecności</a:t>
            </a:r>
            <a:r>
              <a:rPr lang="pl-PL" altLang="pl-PL" sz="2300" dirty="0"/>
              <a:t>;</a:t>
            </a:r>
          </a:p>
          <a:p>
            <a:pPr marL="457200" indent="-457200" algn="just" eaLnBrk="1" hangingPunct="1">
              <a:buFont typeface="+mj-lt"/>
              <a:buAutoNum type="arabicParenR" startAt="4"/>
            </a:pPr>
            <a:r>
              <a:rPr lang="pl-PL" altLang="pl-PL" sz="2300" b="1" dirty="0"/>
              <a:t>karty urlopowe;</a:t>
            </a:r>
          </a:p>
          <a:p>
            <a:pPr marL="457200" indent="-457200" algn="just" eaLnBrk="1" hangingPunct="1">
              <a:buFont typeface="+mj-lt"/>
              <a:buAutoNum type="arabicParenR" startAt="4"/>
            </a:pPr>
            <a:r>
              <a:rPr lang="pl-PL" altLang="pl-PL" sz="2300" b="1" dirty="0"/>
              <a:t>dokumentacja magazynowa;</a:t>
            </a:r>
          </a:p>
          <a:p>
            <a:pPr marL="457200" indent="-457200" algn="just" eaLnBrk="1" hangingPunct="1">
              <a:buFont typeface="+mj-lt"/>
              <a:buAutoNum type="arabicParenR" startAt="4"/>
            </a:pPr>
            <a:r>
              <a:rPr lang="pl-PL" altLang="pl-PL" sz="2300" b="1" dirty="0"/>
              <a:t>środki ewidencyjne archiwum zakładowego;</a:t>
            </a:r>
          </a:p>
          <a:p>
            <a:pPr marL="457200" indent="-457200" algn="just" eaLnBrk="1" hangingPunct="1">
              <a:buFont typeface="+mj-lt"/>
              <a:buAutoNum type="arabicParenR" startAt="4"/>
            </a:pPr>
            <a:r>
              <a:rPr lang="pl-PL" altLang="pl-PL" sz="2300" b="1" dirty="0"/>
              <a:t>dane w systemach teleinformatycznych</a:t>
            </a:r>
            <a:r>
              <a:rPr lang="pl-PL" altLang="pl-PL" sz="2300" dirty="0"/>
              <a:t> dedykowanych do realizowania określonych, wyspecjalizowanych zadań, </a:t>
            </a:r>
            <a:br>
              <a:rPr lang="pl-PL" altLang="pl-PL" sz="2300" dirty="0"/>
            </a:br>
            <a:r>
              <a:rPr lang="pl-PL" altLang="pl-PL" sz="2300" dirty="0"/>
              <a:t>w szczególności dane w systemie udostępniającym automatycznie dane z określonego rejestru, dane przesyłane za pomocą środków komunikacji elektronicznej automatycznie tworzące rejestr;</a:t>
            </a:r>
          </a:p>
          <a:p>
            <a:pPr marL="457200" indent="-457200" algn="just" eaLnBrk="1" hangingPunct="1">
              <a:buFont typeface="+mj-lt"/>
              <a:buAutoNum type="arabicParenR" startAt="4"/>
            </a:pPr>
            <a:r>
              <a:rPr lang="pl-PL" altLang="pl-PL" sz="2300" b="1" dirty="0"/>
              <a:t>rejestry i ewidencje</a:t>
            </a:r>
            <a:r>
              <a:rPr lang="pl-PL" altLang="pl-PL" sz="2300" dirty="0"/>
              <a:t>, w szczególności środków trwałych, wypożyczeń sprzętu, materiałów biurowych, zbiorów bibliotecznych.</a:t>
            </a:r>
          </a:p>
          <a:p>
            <a:pPr algn="just" eaLnBrk="1" hangingPunct="1"/>
            <a:endParaRPr lang="pl-PL" altLang="pl-PL" sz="2300" dirty="0"/>
          </a:p>
        </p:txBody>
      </p:sp>
    </p:spTree>
    <p:extLst>
      <p:ext uri="{BB962C8B-B14F-4D97-AF65-F5344CB8AC3E}">
        <p14:creationId xmlns:p14="http://schemas.microsoft.com/office/powerpoint/2010/main" val="1663521521"/>
      </p:ext>
    </p:extLst>
  </p:cSld>
  <p:clrMapOvr>
    <a:masterClrMapping/>
  </p:clrMapOvr>
  <p:transition spd="med">
    <p:checker/>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29" name="Rectangle 2"/>
          <p:cNvSpPr>
            <a:spLocks noGrp="1" noChangeArrowheads="1"/>
          </p:cNvSpPr>
          <p:nvPr>
            <p:ph type="title"/>
          </p:nvPr>
        </p:nvSpPr>
        <p:spPr>
          <a:xfrm>
            <a:off x="143668" y="620688"/>
            <a:ext cx="8856663" cy="864096"/>
          </a:xfrm>
        </p:spPr>
        <p:txBody>
          <a:bodyPr/>
          <a:lstStyle/>
          <a:p>
            <a:pPr eaLnBrk="1" hangingPunct="1"/>
            <a:r>
              <a:rPr lang="pl-PL" altLang="pl-PL" sz="3200" b="1" dirty="0">
                <a:solidFill>
                  <a:schemeClr val="tx1"/>
                </a:solidFill>
              </a:rPr>
              <a:t>Organizacja i zadania archiwum zakładowego</a:t>
            </a:r>
          </a:p>
        </p:txBody>
      </p:sp>
      <p:sp>
        <p:nvSpPr>
          <p:cNvPr id="44035" name="Rectangle 3"/>
          <p:cNvSpPr>
            <a:spLocks noGrp="1" noChangeArrowheads="1"/>
          </p:cNvSpPr>
          <p:nvPr>
            <p:ph idx="1"/>
          </p:nvPr>
        </p:nvSpPr>
        <p:spPr>
          <a:xfrm>
            <a:off x="226120" y="1700808"/>
            <a:ext cx="8915400" cy="4648200"/>
          </a:xfrm>
        </p:spPr>
        <p:txBody>
          <a:bodyPr/>
          <a:lstStyle/>
          <a:p>
            <a:pPr algn="ctr" eaLnBrk="1" hangingPunct="1">
              <a:buFontTx/>
              <a:buNone/>
            </a:pPr>
            <a:r>
              <a:rPr lang="pl-PL" altLang="pl-PL" sz="2400" b="1" dirty="0"/>
              <a:t> </a:t>
            </a:r>
            <a:r>
              <a:rPr lang="pl-PL" altLang="pl-PL" sz="2400" dirty="0"/>
              <a:t>Archiwum zakładowe jest komórką organizacyjną</a:t>
            </a:r>
            <a:br>
              <a:rPr lang="pl-PL" altLang="pl-PL" sz="2400" dirty="0"/>
            </a:br>
            <a:r>
              <a:rPr lang="pl-PL" altLang="pl-PL" sz="2400" dirty="0"/>
              <a:t> lub samodzielnym stanowiskiem pracy.</a:t>
            </a:r>
            <a:br>
              <a:rPr lang="pl-PL" altLang="pl-PL" sz="2400" dirty="0"/>
            </a:br>
            <a:endParaRPr lang="pl-PL" altLang="pl-PL" sz="2400" dirty="0"/>
          </a:p>
          <a:p>
            <a:pPr algn="ctr" eaLnBrk="1" hangingPunct="1">
              <a:buFontTx/>
              <a:buNone/>
            </a:pPr>
            <a:r>
              <a:rPr lang="pl-PL" altLang="pl-PL" sz="2400" b="1" dirty="0">
                <a:solidFill>
                  <a:srgbClr val="0070C0"/>
                </a:solidFill>
              </a:rPr>
              <a:t>Do zadań archiwum zakładowego należy:</a:t>
            </a:r>
          </a:p>
          <a:p>
            <a:pPr marL="180000" indent="-180000" algn="just" eaLnBrk="1" hangingPunct="1">
              <a:buFont typeface="Arial" panose="020B0604020202020204" pitchFamily="34" charset="0"/>
              <a:buChar char="•"/>
            </a:pPr>
            <a:r>
              <a:rPr lang="pl-PL" altLang="pl-PL" sz="2400" dirty="0">
                <a:solidFill>
                  <a:srgbClr val="FF0000"/>
                </a:solidFill>
              </a:rPr>
              <a:t>przejmowanie</a:t>
            </a:r>
            <a:r>
              <a:rPr lang="pl-PL" altLang="pl-PL" sz="2400" dirty="0"/>
              <a:t> dokumentacji</a:t>
            </a:r>
          </a:p>
          <a:p>
            <a:pPr marL="180000" indent="-180000" algn="just" eaLnBrk="1" hangingPunct="1">
              <a:buFont typeface="Arial" panose="020B0604020202020204" pitchFamily="34" charset="0"/>
              <a:buChar char="•"/>
            </a:pPr>
            <a:r>
              <a:rPr lang="pl-PL" altLang="pl-PL" sz="2400" dirty="0">
                <a:solidFill>
                  <a:srgbClr val="FF0000"/>
                </a:solidFill>
              </a:rPr>
              <a:t>przechowywanie i zabezpieczanie</a:t>
            </a:r>
            <a:r>
              <a:rPr lang="pl-PL" altLang="pl-PL" sz="2400" dirty="0"/>
              <a:t> zgromadzonej dokumentacji   oraz prowadzenie jej </a:t>
            </a:r>
            <a:r>
              <a:rPr lang="pl-PL" altLang="pl-PL" sz="2400" dirty="0">
                <a:solidFill>
                  <a:srgbClr val="FF0000"/>
                </a:solidFill>
              </a:rPr>
              <a:t>ewidencji,</a:t>
            </a:r>
          </a:p>
          <a:p>
            <a:pPr marL="180000" indent="-180000" algn="just" eaLnBrk="1" hangingPunct="1">
              <a:buFont typeface="Arial" panose="020B0604020202020204" pitchFamily="34" charset="0"/>
              <a:buChar char="•"/>
            </a:pPr>
            <a:r>
              <a:rPr lang="pl-PL" altLang="pl-PL" sz="2400" dirty="0"/>
              <a:t>przeprowadzanie</a:t>
            </a:r>
            <a:r>
              <a:rPr lang="pl-PL" altLang="pl-PL" sz="2400" dirty="0">
                <a:solidFill>
                  <a:srgbClr val="FF0000"/>
                </a:solidFill>
              </a:rPr>
              <a:t> skontrum </a:t>
            </a:r>
            <a:r>
              <a:rPr lang="pl-PL" altLang="pl-PL" sz="2400" dirty="0"/>
              <a:t>dokumentacji,</a:t>
            </a:r>
          </a:p>
          <a:p>
            <a:pPr marL="180000" indent="-180000" algn="just" eaLnBrk="1" hangingPunct="1">
              <a:buFont typeface="Arial" panose="020B0604020202020204" pitchFamily="34" charset="0"/>
              <a:buChar char="•"/>
            </a:pPr>
            <a:r>
              <a:rPr lang="pl-PL" altLang="pl-PL" sz="2400" dirty="0">
                <a:solidFill>
                  <a:srgbClr val="FF0000"/>
                </a:solidFill>
              </a:rPr>
              <a:t>porządkowanie</a:t>
            </a:r>
            <a:r>
              <a:rPr lang="pl-PL" altLang="pl-PL" sz="2400" dirty="0"/>
              <a:t> przechowywanej dokumentacji przejętej </a:t>
            </a:r>
            <a:br>
              <a:rPr lang="pl-PL" altLang="pl-PL" sz="2400" dirty="0"/>
            </a:br>
            <a:r>
              <a:rPr lang="pl-PL" altLang="pl-PL" sz="2400" dirty="0"/>
              <a:t>w latach wcześniejszych w stanie nieuporządkowanym,</a:t>
            </a:r>
          </a:p>
          <a:p>
            <a:pPr eaLnBrk="1" hangingPunct="1"/>
            <a:endParaRPr lang="pl-PL" altLang="pl-PL" sz="2400" dirty="0"/>
          </a:p>
          <a:p>
            <a:pPr eaLnBrk="1" hangingPunct="1"/>
            <a:endParaRPr lang="pl-PL" altLang="pl-PL" sz="2400" dirty="0"/>
          </a:p>
        </p:txBody>
      </p:sp>
    </p:spTree>
    <p:extLst>
      <p:ext uri="{BB962C8B-B14F-4D97-AF65-F5344CB8AC3E}">
        <p14:creationId xmlns:p14="http://schemas.microsoft.com/office/powerpoint/2010/main" val="2667743723"/>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additive="base">
                                        <p:cTn id="13"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anim calcmode="lin" valueType="num">
                                      <p:cBhvr additive="base">
                                        <p:cTn id="19"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40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4035">
                                            <p:txEl>
                                              <p:pRg st="3" end="3"/>
                                            </p:txEl>
                                          </p:spTgt>
                                        </p:tgtEl>
                                        <p:attrNameLst>
                                          <p:attrName>style.visibility</p:attrName>
                                        </p:attrNameLst>
                                      </p:cBhvr>
                                      <p:to>
                                        <p:strVal val="visible"/>
                                      </p:to>
                                    </p:set>
                                    <p:anim calcmode="lin" valueType="num">
                                      <p:cBhvr additive="base">
                                        <p:cTn id="25" dur="500" fill="hold"/>
                                        <p:tgtEl>
                                          <p:spTgt spid="4403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5">
                                            <p:txEl>
                                              <p:pRg st="4" end="4"/>
                                            </p:txEl>
                                          </p:spTgt>
                                        </p:tgtEl>
                                        <p:attrNameLst>
                                          <p:attrName>style.visibility</p:attrName>
                                        </p:attrNameLst>
                                      </p:cBhvr>
                                      <p:to>
                                        <p:strVal val="visible"/>
                                      </p:to>
                                    </p:set>
                                    <p:anim calcmode="lin" valueType="num">
                                      <p:cBhvr additive="base">
                                        <p:cTn id="31" dur="500" fill="hold"/>
                                        <p:tgtEl>
                                          <p:spTgt spid="4403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5">
                                            <p:txEl>
                                              <p:pRg st="5" end="5"/>
                                            </p:txEl>
                                          </p:spTgt>
                                        </p:tgtEl>
                                        <p:attrNameLst>
                                          <p:attrName>style.visibility</p:attrName>
                                        </p:attrNameLst>
                                      </p:cBhvr>
                                      <p:to>
                                        <p:strVal val="visible"/>
                                      </p:to>
                                    </p:set>
                                    <p:anim calcmode="lin" valueType="num">
                                      <p:cBhvr additive="base">
                                        <p:cTn id="37" dur="500" fill="hold"/>
                                        <p:tgtEl>
                                          <p:spTgt spid="4403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323850" y="476250"/>
            <a:ext cx="8382000" cy="5905078"/>
          </a:xfrm>
        </p:spPr>
        <p:txBody>
          <a:bodyPr/>
          <a:lstStyle/>
          <a:p>
            <a:pPr marL="180000" indent="-180000" algn="just" eaLnBrk="1" hangingPunct="1">
              <a:buFont typeface="Arial" panose="020B0604020202020204" pitchFamily="34" charset="0"/>
              <a:buChar char="•"/>
            </a:pPr>
            <a:r>
              <a:rPr lang="pl-PL" altLang="pl-PL" sz="2400" dirty="0">
                <a:solidFill>
                  <a:srgbClr val="FF0000"/>
                </a:solidFill>
              </a:rPr>
              <a:t>udostępnianie </a:t>
            </a:r>
            <a:r>
              <a:rPr lang="pl-PL" altLang="pl-PL" sz="2400" dirty="0"/>
              <a:t>przechowywanej dokumentacji,</a:t>
            </a:r>
          </a:p>
          <a:p>
            <a:pPr marL="180000" indent="-180000" algn="just" eaLnBrk="1" hangingPunct="1">
              <a:buFont typeface="Arial" panose="020B0604020202020204" pitchFamily="34" charset="0"/>
              <a:buChar char="•"/>
            </a:pPr>
            <a:r>
              <a:rPr lang="pl-PL" altLang="pl-PL" sz="2400" dirty="0">
                <a:solidFill>
                  <a:srgbClr val="FF0000"/>
                </a:solidFill>
              </a:rPr>
              <a:t>Wycofywanie</a:t>
            </a:r>
            <a:r>
              <a:rPr lang="pl-PL" altLang="pl-PL" sz="2400" dirty="0"/>
              <a:t> dokumentacji ze stanu archiwum zakładowego w przypadku wznowienia sprawy </a:t>
            </a:r>
          </a:p>
          <a:p>
            <a:pPr marL="180000" indent="-180000" algn="just" eaLnBrk="1" hangingPunct="1">
              <a:buFont typeface="Arial" panose="020B0604020202020204" pitchFamily="34" charset="0"/>
              <a:buChar char="•"/>
            </a:pPr>
            <a:r>
              <a:rPr lang="pl-PL" altLang="pl-PL" sz="2400" dirty="0">
                <a:solidFill>
                  <a:srgbClr val="FF0000"/>
                </a:solidFill>
              </a:rPr>
              <a:t>poszukiwanie</a:t>
            </a:r>
            <a:r>
              <a:rPr lang="pl-PL" altLang="pl-PL" sz="2400" dirty="0"/>
              <a:t> w dokumentacji </a:t>
            </a:r>
            <a:r>
              <a:rPr lang="pl-PL" altLang="pl-PL" sz="2400" dirty="0">
                <a:solidFill>
                  <a:srgbClr val="FF0000"/>
                </a:solidFill>
              </a:rPr>
              <a:t>informacji </a:t>
            </a:r>
          </a:p>
          <a:p>
            <a:pPr marL="180000" indent="-180000" algn="just" eaLnBrk="1" hangingPunct="1">
              <a:buFont typeface="Arial" panose="020B0604020202020204" pitchFamily="34" charset="0"/>
              <a:buChar char="•"/>
            </a:pPr>
            <a:r>
              <a:rPr lang="pl-PL" altLang="pl-PL" sz="2400" dirty="0"/>
              <a:t>inicjowanie </a:t>
            </a:r>
            <a:r>
              <a:rPr lang="pl-PL" altLang="pl-PL" sz="2400" dirty="0">
                <a:solidFill>
                  <a:srgbClr val="FF0000"/>
                </a:solidFill>
              </a:rPr>
              <a:t>brakowania</a:t>
            </a:r>
            <a:r>
              <a:rPr lang="pl-PL" altLang="pl-PL" sz="2400" dirty="0"/>
              <a:t> dokumentacji niearchiwalnej oraz udział w jej komisyjnym brakowaniu,</a:t>
            </a:r>
          </a:p>
          <a:p>
            <a:pPr marL="180000" indent="-180000" algn="just" eaLnBrk="1" hangingPunct="1">
              <a:buFont typeface="Arial" panose="020B0604020202020204" pitchFamily="34" charset="0"/>
              <a:buChar char="•"/>
            </a:pPr>
            <a:r>
              <a:rPr lang="pl-PL" altLang="pl-PL" sz="2400" dirty="0"/>
              <a:t>przygotowanie materiałów archiwalnych do przekazania </a:t>
            </a:r>
            <a:br>
              <a:rPr lang="pl-PL" altLang="pl-PL" sz="2400" dirty="0"/>
            </a:br>
            <a:r>
              <a:rPr lang="pl-PL" altLang="pl-PL" sz="2400" dirty="0"/>
              <a:t>i udział w ich </a:t>
            </a:r>
            <a:r>
              <a:rPr lang="pl-PL" altLang="pl-PL" sz="2400" dirty="0">
                <a:solidFill>
                  <a:srgbClr val="FF0000"/>
                </a:solidFill>
              </a:rPr>
              <a:t>przekazaniu do właściwego archiwum państwowego,</a:t>
            </a:r>
          </a:p>
          <a:p>
            <a:pPr marL="180000" indent="-180000" algn="just" eaLnBrk="1" hangingPunct="1">
              <a:buFont typeface="Arial" panose="020B0604020202020204" pitchFamily="34" charset="0"/>
              <a:buChar char="•"/>
            </a:pPr>
            <a:r>
              <a:rPr lang="pl-PL" altLang="pl-PL" sz="2400" dirty="0">
                <a:solidFill>
                  <a:srgbClr val="FF0000"/>
                </a:solidFill>
              </a:rPr>
              <a:t>sporządzanie rocznych sprawozdań </a:t>
            </a:r>
            <a:r>
              <a:rPr lang="pl-PL" altLang="pl-PL" sz="2400" dirty="0"/>
              <a:t>z działalności archiwum zakładowego i stanu dokumentacji w archiwum zakładowym,</a:t>
            </a:r>
          </a:p>
          <a:p>
            <a:pPr marL="180000" indent="-180000" algn="just" eaLnBrk="1" hangingPunct="1">
              <a:buFont typeface="Arial" panose="020B0604020202020204" pitchFamily="34" charset="0"/>
              <a:buChar char="•"/>
            </a:pPr>
            <a:r>
              <a:rPr lang="pl-PL" altLang="pl-PL" sz="2400" dirty="0">
                <a:solidFill>
                  <a:srgbClr val="FF0000"/>
                </a:solidFill>
              </a:rPr>
              <a:t>doradzanie</a:t>
            </a:r>
            <a:r>
              <a:rPr lang="pl-PL" altLang="pl-PL" sz="2400" dirty="0"/>
              <a:t> komórkom organizacyjnym w zakresie właściwego postępowania z dokumentacją.</a:t>
            </a:r>
            <a:endParaRPr lang="pl-PL" altLang="pl-PL" sz="2800" dirty="0"/>
          </a:p>
        </p:txBody>
      </p:sp>
    </p:spTree>
    <p:extLst>
      <p:ext uri="{BB962C8B-B14F-4D97-AF65-F5344CB8AC3E}">
        <p14:creationId xmlns:p14="http://schemas.microsoft.com/office/powerpoint/2010/main" val="3900792922"/>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 calcmode="lin" valueType="num">
                                      <p:cBhvr additive="base">
                                        <p:cTn id="7"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3">
                                            <p:txEl>
                                              <p:pRg st="1" end="1"/>
                                            </p:txEl>
                                          </p:spTgt>
                                        </p:tgtEl>
                                        <p:attrNameLst>
                                          <p:attrName>style.visibility</p:attrName>
                                        </p:attrNameLst>
                                      </p:cBhvr>
                                      <p:to>
                                        <p:strVal val="visible"/>
                                      </p:to>
                                    </p:set>
                                    <p:anim calcmode="lin" valueType="num">
                                      <p:cBhvr additive="base">
                                        <p:cTn id="13" dur="500" fill="hold"/>
                                        <p:tgtEl>
                                          <p:spTgt spid="460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3">
                                            <p:txEl>
                                              <p:pRg st="2" end="2"/>
                                            </p:txEl>
                                          </p:spTgt>
                                        </p:tgtEl>
                                        <p:attrNameLst>
                                          <p:attrName>style.visibility</p:attrName>
                                        </p:attrNameLst>
                                      </p:cBhvr>
                                      <p:to>
                                        <p:strVal val="visible"/>
                                      </p:to>
                                    </p:set>
                                    <p:anim calcmode="lin" valueType="num">
                                      <p:cBhvr additive="base">
                                        <p:cTn id="19" dur="500" fill="hold"/>
                                        <p:tgtEl>
                                          <p:spTgt spid="460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3">
                                            <p:txEl>
                                              <p:pRg st="3" end="3"/>
                                            </p:txEl>
                                          </p:spTgt>
                                        </p:tgtEl>
                                        <p:attrNameLst>
                                          <p:attrName>style.visibility</p:attrName>
                                        </p:attrNameLst>
                                      </p:cBhvr>
                                      <p:to>
                                        <p:strVal val="visible"/>
                                      </p:to>
                                    </p:set>
                                    <p:anim calcmode="lin" valueType="num">
                                      <p:cBhvr additive="base">
                                        <p:cTn id="25" dur="500" fill="hold"/>
                                        <p:tgtEl>
                                          <p:spTgt spid="460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3">
                                            <p:txEl>
                                              <p:pRg st="4" end="4"/>
                                            </p:txEl>
                                          </p:spTgt>
                                        </p:tgtEl>
                                        <p:attrNameLst>
                                          <p:attrName>style.visibility</p:attrName>
                                        </p:attrNameLst>
                                      </p:cBhvr>
                                      <p:to>
                                        <p:strVal val="visible"/>
                                      </p:to>
                                    </p:set>
                                    <p:anim calcmode="lin" valueType="num">
                                      <p:cBhvr additive="base">
                                        <p:cTn id="31" dur="500" fill="hold"/>
                                        <p:tgtEl>
                                          <p:spTgt spid="460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3">
                                            <p:txEl>
                                              <p:pRg st="5" end="5"/>
                                            </p:txEl>
                                          </p:spTgt>
                                        </p:tgtEl>
                                        <p:attrNameLst>
                                          <p:attrName>style.visibility</p:attrName>
                                        </p:attrNameLst>
                                      </p:cBhvr>
                                      <p:to>
                                        <p:strVal val="visible"/>
                                      </p:to>
                                    </p:set>
                                    <p:anim calcmode="lin" valueType="num">
                                      <p:cBhvr additive="base">
                                        <p:cTn id="37" dur="500" fill="hold"/>
                                        <p:tgtEl>
                                          <p:spTgt spid="4608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3">
                                            <p:txEl>
                                              <p:pRg st="6" end="6"/>
                                            </p:txEl>
                                          </p:spTgt>
                                        </p:tgtEl>
                                        <p:attrNameLst>
                                          <p:attrName>style.visibility</p:attrName>
                                        </p:attrNameLst>
                                      </p:cBhvr>
                                      <p:to>
                                        <p:strVal val="visible"/>
                                      </p:to>
                                    </p:set>
                                    <p:anim calcmode="lin" valueType="num">
                                      <p:cBhvr additive="base">
                                        <p:cTn id="43" dur="500" fill="hold"/>
                                        <p:tgtEl>
                                          <p:spTgt spid="4608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60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6E65829-03AF-1B41-BEC9-8D59C9F2C113}"/>
              </a:ext>
            </a:extLst>
          </p:cNvPr>
          <p:cNvSpPr>
            <a:spLocks noGrp="1"/>
          </p:cNvSpPr>
          <p:nvPr>
            <p:ph type="title"/>
          </p:nvPr>
        </p:nvSpPr>
        <p:spPr/>
        <p:txBody>
          <a:bodyPr/>
          <a:lstStyle/>
          <a:p>
            <a:r>
              <a:rPr lang="pl-PL" sz="4000" dirty="0"/>
              <a:t>Instrukcja kancelaryjna - przykład</a:t>
            </a:r>
          </a:p>
        </p:txBody>
      </p:sp>
      <p:sp>
        <p:nvSpPr>
          <p:cNvPr id="3" name="Symbol zastępczy zawartości 2">
            <a:extLst>
              <a:ext uri="{FF2B5EF4-FFF2-40B4-BE49-F238E27FC236}">
                <a16:creationId xmlns:a16="http://schemas.microsoft.com/office/drawing/2014/main" id="{EABB739E-A111-6846-8214-9936E44D72E7}"/>
              </a:ext>
            </a:extLst>
          </p:cNvPr>
          <p:cNvSpPr>
            <a:spLocks noGrp="1"/>
          </p:cNvSpPr>
          <p:nvPr>
            <p:ph idx="1"/>
          </p:nvPr>
        </p:nvSpPr>
        <p:spPr>
          <a:xfrm>
            <a:off x="457200" y="1600200"/>
            <a:ext cx="8223250" cy="4709120"/>
          </a:xfrm>
        </p:spPr>
        <p:txBody>
          <a:bodyPr/>
          <a:lstStyle/>
          <a:p>
            <a:r>
              <a:rPr lang="pl-PL" sz="2000" dirty="0">
                <a:hlinkClick r:id="rId2"/>
              </a:rPr>
              <a:t>ZARZĄDZENIE PREZYDENTA MIASTA w sprawie wprowadzenia instrukcji kancelaryjnej </a:t>
            </a:r>
            <a:endParaRPr lang="pl-PL" sz="2000" dirty="0"/>
          </a:p>
          <a:p>
            <a:endParaRPr lang="pl-PL" sz="800" dirty="0"/>
          </a:p>
          <a:p>
            <a:r>
              <a:rPr lang="pl-PL" sz="2000" dirty="0">
                <a:hlinkClick r:id="rId3"/>
              </a:rPr>
              <a:t>Instrukcja kancelaryjna – ZARZĄDZENIE </a:t>
            </a:r>
            <a:r>
              <a:rPr lang="pl-PL" sz="2000" dirty="0" err="1">
                <a:hlinkClick r:id="rId3"/>
              </a:rPr>
              <a:t>Zał</a:t>
            </a:r>
            <a:r>
              <a:rPr lang="pl-PL" sz="2000" dirty="0">
                <a:hlinkClick r:id="rId3"/>
              </a:rPr>
              <a:t> 2</a:t>
            </a:r>
            <a:endParaRPr lang="pl-PL" sz="2000" dirty="0"/>
          </a:p>
          <a:p>
            <a:endParaRPr lang="pl-PL" sz="800" dirty="0"/>
          </a:p>
          <a:p>
            <a:r>
              <a:rPr lang="pl-PL" sz="2000" dirty="0">
                <a:hlinkClick r:id="rId4"/>
              </a:rPr>
              <a:t>ZARZADZENIE PREZYDENTA_MIASTA w sprawie_wprowadzenia jednolitego rzeczowego wykazu akt Zał 3</a:t>
            </a:r>
            <a:endParaRPr lang="pl-PL" sz="2000" dirty="0"/>
          </a:p>
          <a:p>
            <a:endParaRPr lang="pl-PL" sz="800" dirty="0"/>
          </a:p>
          <a:p>
            <a:r>
              <a:rPr lang="pl-PL" sz="2000" dirty="0">
                <a:hlinkClick r:id="rId5"/>
              </a:rPr>
              <a:t>ZARZADZENIE PREZYDENTA MIASTA w sprawie wprowadzenia instrukcji archiwum Zał 4</a:t>
            </a:r>
            <a:endParaRPr lang="pl-PL" sz="2000" dirty="0"/>
          </a:p>
          <a:p>
            <a:pPr marL="0" indent="0">
              <a:buNone/>
            </a:pPr>
            <a:endParaRPr lang="pl-PL" sz="2400" dirty="0"/>
          </a:p>
          <a:p>
            <a:endParaRPr lang="pl-PL" dirty="0"/>
          </a:p>
        </p:txBody>
      </p:sp>
    </p:spTree>
    <p:extLst>
      <p:ext uri="{BB962C8B-B14F-4D97-AF65-F5344CB8AC3E}">
        <p14:creationId xmlns:p14="http://schemas.microsoft.com/office/powerpoint/2010/main" val="2901046308"/>
      </p:ext>
    </p:extLst>
  </p:cSld>
  <p:clrMapOvr>
    <a:masterClrMapping/>
  </p:clrMapOvr>
  <p:transition spd="med">
    <p:check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8BC4920-2013-D94D-BDB2-32F93438AD85}"/>
              </a:ext>
            </a:extLst>
          </p:cNvPr>
          <p:cNvSpPr>
            <a:spLocks noGrp="1"/>
          </p:cNvSpPr>
          <p:nvPr>
            <p:ph type="title"/>
          </p:nvPr>
        </p:nvSpPr>
        <p:spPr/>
        <p:txBody>
          <a:bodyPr/>
          <a:lstStyle/>
          <a:p>
            <a:endParaRPr lang="pl-PL" dirty="0"/>
          </a:p>
        </p:txBody>
      </p:sp>
      <mc:AlternateContent xmlns:mc="http://schemas.openxmlformats.org/markup-compatibility/2006">
        <mc:Choice xmlns:psuz="http://schemas.microsoft.com/office/powerpoint/2016/summaryzoom" Requires="psuz">
          <p:graphicFrame>
            <p:nvGraphicFramePr>
              <p:cNvPr id="5" name="Powiększenie z podsumowaniem 4">
                <a:extLst>
                  <a:ext uri="{FF2B5EF4-FFF2-40B4-BE49-F238E27FC236}">
                    <a16:creationId xmlns:a16="http://schemas.microsoft.com/office/drawing/2014/main" id="{20394695-7401-1342-A515-E06C9DC3126B}"/>
                  </a:ext>
                </a:extLst>
              </p:cNvPr>
              <p:cNvGraphicFramePr>
                <a:graphicFrameLocks noChangeAspect="1"/>
              </p:cNvGraphicFramePr>
              <p:nvPr>
                <p:extLst>
                  <p:ext uri="{D42A27DB-BD31-4B8C-83A1-F6EECF244321}">
                    <p14:modId xmlns:p14="http://schemas.microsoft.com/office/powerpoint/2010/main" val="3766116402"/>
                  </p:ext>
                </p:extLst>
              </p:nvPr>
            </p:nvGraphicFramePr>
            <p:xfrm>
              <a:off x="457200" y="1600200"/>
              <a:ext cx="8229600" cy="4525963"/>
            </p:xfrm>
            <a:graphic>
              <a:graphicData uri="http://schemas.microsoft.com/office/powerpoint/2016/summaryzoom">
                <psuz:summaryZm>
                  <psuz:summaryZmObj sectionId="{317C6CC8-0C6D-2B47-954B-E37DD8F244EA}">
                    <psuz:zmPr id="{3DF9EC15-8629-424A-B3F6-0FD1DA0D42A9}" transitionDur="1000">
                      <p166:blipFill xmlns:p166="http://schemas.microsoft.com/office/powerpoint/2016/6/main">
                        <a:blip r:embed="rId3"/>
                        <a:stretch>
                          <a:fillRect/>
                        </a:stretch>
                      </p166:blipFill>
                      <p166:spPr xmlns:p166="http://schemas.microsoft.com/office/powerpoint/2016/6/main">
                        <a:xfrm>
                          <a:off x="1399223" y="226298"/>
                          <a:ext cx="5431155" cy="4073367"/>
                        </a:xfrm>
                        <a:prstGeom prst="rect">
                          <a:avLst/>
                        </a:prstGeom>
                        <a:ln w="3175">
                          <a:solidFill>
                            <a:prstClr val="ltGray"/>
                          </a:solidFill>
                        </a:ln>
                      </p166:spPr>
                    </psuz:zmPr>
                  </psuz:summaryZmObj>
                  <psuz:gridLayout/>
                </psuz:summaryZm>
              </a:graphicData>
            </a:graphic>
          </p:graphicFrame>
        </mc:Choice>
        <mc:Fallback>
          <p:grpSp>
            <p:nvGrpSpPr>
              <p:cNvPr id="5" name="Powiększenie z podsumowaniem 4">
                <a:extLst>
                  <a:ext uri="{FF2B5EF4-FFF2-40B4-BE49-F238E27FC236}">
                    <a16:creationId xmlns:a16="http://schemas.microsoft.com/office/drawing/2014/main" id="{20394695-7401-1342-A515-E06C9DC3126B}"/>
                  </a:ext>
                </a:extLst>
              </p:cNvPr>
              <p:cNvGrpSpPr>
                <a:grpSpLocks noGrp="1" noUngrp="1" noRot="1" noChangeAspect="1" noMove="1" noResize="1"/>
              </p:cNvGrpSpPr>
              <p:nvPr/>
            </p:nvGrpSpPr>
            <p:grpSpPr>
              <a:xfrm>
                <a:off x="457200" y="1600200"/>
                <a:ext cx="8229600" cy="4525963"/>
                <a:chOff x="457200" y="1600200"/>
                <a:chExt cx="8229600" cy="4525963"/>
              </a:xfrm>
            </p:grpSpPr>
            <p:pic>
              <p:nvPicPr>
                <p:cNvPr id="3" name="Obraz 3">
                  <a:hlinkClick r:id="rId4" action="ppaction://hlinksldjump"/>
                </p:cNvPr>
                <p:cNvPicPr>
                  <a:picLocks noSelect="1" noRot="1" noChangeAspect="1" noMove="1" noResize="1" noEditPoints="1" noAdjustHandles="1" noChangeArrowheads="1" noChangeShapeType="1"/>
                </p:cNvPicPr>
                <p:nvPr/>
              </p:nvPicPr>
              <p:blipFill>
                <a:blip r:embed="rId3"/>
                <a:stretch>
                  <a:fillRect/>
                </a:stretch>
              </p:blipFill>
              <p:spPr>
                <a:xfrm>
                  <a:off x="1856423" y="1826498"/>
                  <a:ext cx="5431155" cy="4073367"/>
                </a:xfrm>
                <a:prstGeom prst="rect">
                  <a:avLst/>
                </a:prstGeom>
                <a:ln w="3175">
                  <a:solidFill>
                    <a:prstClr val="ltGray"/>
                  </a:solidFill>
                </a:ln>
              </p:spPr>
            </p:pic>
          </p:grpSp>
        </mc:Fallback>
      </mc:AlternateContent>
    </p:spTree>
    <p:extLst>
      <p:ext uri="{BB962C8B-B14F-4D97-AF65-F5344CB8AC3E}">
        <p14:creationId xmlns:p14="http://schemas.microsoft.com/office/powerpoint/2010/main" val="211683529"/>
      </p:ext>
    </p:extLst>
  </p:cSld>
  <p:clrMapOvr>
    <a:masterClrMapping/>
  </p:clrMapOvr>
  <p:transition spd="med">
    <p:checke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5D1D203-7A61-6048-B3E0-FE29C97B664E}"/>
              </a:ext>
            </a:extLst>
          </p:cNvPr>
          <p:cNvSpPr>
            <a:spLocks noGrp="1"/>
          </p:cNvSpPr>
          <p:nvPr>
            <p:ph type="title"/>
          </p:nvPr>
        </p:nvSpPr>
        <p:spPr/>
        <p:txBody>
          <a:bodyPr/>
          <a:lstStyle/>
          <a:p>
            <a:r>
              <a:rPr lang="pl-PL" sz="3200" b="1" dirty="0"/>
              <a:t>Redagowanie pism – układ graficzny</a:t>
            </a:r>
          </a:p>
        </p:txBody>
      </p:sp>
      <p:pic>
        <p:nvPicPr>
          <p:cNvPr id="4" name="Symbol zastępczy zawartości 3">
            <a:extLst>
              <a:ext uri="{FF2B5EF4-FFF2-40B4-BE49-F238E27FC236}">
                <a16:creationId xmlns:a16="http://schemas.microsoft.com/office/drawing/2014/main" id="{6E12ED94-3FCC-0F4D-819B-44240D9D529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47764" y="1196752"/>
            <a:ext cx="4248472" cy="5544616"/>
          </a:xfrm>
          <a:prstGeom prst="rect">
            <a:avLst/>
          </a:prstGeom>
          <a:noFill/>
          <a:ln>
            <a:noFill/>
          </a:ln>
        </p:spPr>
      </p:pic>
    </p:spTree>
    <p:extLst>
      <p:ext uri="{BB962C8B-B14F-4D97-AF65-F5344CB8AC3E}">
        <p14:creationId xmlns:p14="http://schemas.microsoft.com/office/powerpoint/2010/main" val="4117165433"/>
      </p:ext>
    </p:extLst>
  </p:cSld>
  <p:clrMapOvr>
    <a:masterClrMapping/>
  </p:clrMapOvr>
  <p:transition spd="med">
    <p:check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ytuł 1"/>
          <p:cNvSpPr>
            <a:spLocks noGrp="1" noChangeArrowheads="1"/>
          </p:cNvSpPr>
          <p:nvPr>
            <p:ph type="title"/>
          </p:nvPr>
        </p:nvSpPr>
        <p:spPr>
          <a:xfrm>
            <a:off x="460375" y="385254"/>
            <a:ext cx="8223250" cy="1566292"/>
          </a:xfrm>
        </p:spPr>
        <p:txBody>
          <a:bodyPr/>
          <a:lstStyle/>
          <a:p>
            <a:pPr eaLnBrk="1" hangingPunct="1"/>
            <a:br>
              <a:rPr lang="pl-PL" altLang="pl-PL" sz="3200" b="1" dirty="0">
                <a:solidFill>
                  <a:srgbClr val="FF0000"/>
                </a:solidFill>
              </a:rPr>
            </a:br>
            <a:r>
              <a:rPr lang="pl-PL" altLang="pl-PL" sz="3200" b="1" dirty="0">
                <a:solidFill>
                  <a:schemeClr val="tx1"/>
                </a:solidFill>
              </a:rPr>
              <a:t>Podstawy  prawne funkcjonowania szkoły </a:t>
            </a:r>
            <a:br>
              <a:rPr lang="pl-PL" altLang="pl-PL" sz="3200" b="1" dirty="0">
                <a:solidFill>
                  <a:schemeClr val="tx1"/>
                </a:solidFill>
              </a:rPr>
            </a:br>
            <a:r>
              <a:rPr lang="pl-PL" altLang="pl-PL" sz="3200" b="1" dirty="0">
                <a:solidFill>
                  <a:schemeClr val="tx1"/>
                </a:solidFill>
              </a:rPr>
              <a:t>oraz jej obsługi kancelaryjnej</a:t>
            </a:r>
            <a:br>
              <a:rPr lang="pl-PL" altLang="pl-PL" sz="3200" b="1" dirty="0">
                <a:solidFill>
                  <a:schemeClr val="tx1"/>
                </a:solidFill>
              </a:rPr>
            </a:br>
            <a:endParaRPr lang="pl-PL" altLang="pl-PL" sz="3200" b="1" dirty="0">
              <a:solidFill>
                <a:schemeClr val="tx1"/>
              </a:solidFill>
            </a:endParaRPr>
          </a:p>
        </p:txBody>
      </p:sp>
      <p:sp>
        <p:nvSpPr>
          <p:cNvPr id="115714" name="Symbol zastępczy zawartości 2"/>
          <p:cNvSpPr>
            <a:spLocks noGrp="1" noChangeArrowheads="1"/>
          </p:cNvSpPr>
          <p:nvPr>
            <p:ph idx="1"/>
          </p:nvPr>
        </p:nvSpPr>
        <p:spPr>
          <a:xfrm>
            <a:off x="179388" y="2133600"/>
            <a:ext cx="8785225" cy="3556000"/>
          </a:xfrm>
        </p:spPr>
        <p:txBody>
          <a:bodyPr/>
          <a:lstStyle/>
          <a:p>
            <a:pPr marL="457200" indent="-457200" eaLnBrk="1" hangingPunct="1">
              <a:buFont typeface="Arial" panose="020B0604020202020204" pitchFamily="34" charset="0"/>
              <a:buChar char="•"/>
            </a:pPr>
            <a:r>
              <a:rPr lang="pl-PL" altLang="pl-PL" dirty="0"/>
              <a:t>Konstytucja RP</a:t>
            </a:r>
          </a:p>
          <a:p>
            <a:pPr marL="457200" indent="-457200" eaLnBrk="1" hangingPunct="1">
              <a:buFont typeface="Arial" panose="020B0604020202020204" pitchFamily="34" charset="0"/>
              <a:buChar char="•"/>
            </a:pPr>
            <a:r>
              <a:rPr lang="pl-PL" altLang="pl-PL" dirty="0"/>
              <a:t>Ustawa Prawo Oświatowe</a:t>
            </a:r>
          </a:p>
          <a:p>
            <a:pPr marL="457200" indent="-457200" eaLnBrk="1" hangingPunct="1">
              <a:buFont typeface="Arial" panose="020B0604020202020204" pitchFamily="34" charset="0"/>
              <a:buChar char="•"/>
            </a:pPr>
            <a:r>
              <a:rPr lang="pl-PL" altLang="pl-PL" dirty="0"/>
              <a:t>Ustawa o Systemie Oświaty</a:t>
            </a:r>
          </a:p>
          <a:p>
            <a:pPr marL="457200" indent="-457200" eaLnBrk="1" hangingPunct="1">
              <a:buFont typeface="Arial" panose="020B0604020202020204" pitchFamily="34" charset="0"/>
              <a:buChar char="•"/>
            </a:pPr>
            <a:r>
              <a:rPr lang="pl-PL" altLang="pl-PL" dirty="0"/>
              <a:t>Ustawa Karta Nauczyciela</a:t>
            </a:r>
          </a:p>
          <a:p>
            <a:pPr marL="457200" indent="-457200" eaLnBrk="1" hangingPunct="1">
              <a:buFont typeface="Arial" panose="020B0604020202020204" pitchFamily="34" charset="0"/>
              <a:buChar char="•"/>
            </a:pPr>
            <a:r>
              <a:rPr lang="pl-PL" altLang="pl-PL" dirty="0"/>
              <a:t>Ustawa o SIO</a:t>
            </a:r>
          </a:p>
          <a:p>
            <a:pPr marL="457200" indent="-457200" eaLnBrk="1" hangingPunct="1">
              <a:buFont typeface="Arial" panose="020B0604020202020204" pitchFamily="34" charset="0"/>
              <a:buChar char="•"/>
            </a:pPr>
            <a:r>
              <a:rPr lang="pl-PL" altLang="pl-PL" dirty="0"/>
              <a:t>Kodeks Postępowania Administracyjnego</a:t>
            </a:r>
          </a:p>
        </p:txBody>
      </p:sp>
    </p:spTree>
    <p:extLst>
      <p:ext uri="{BB962C8B-B14F-4D97-AF65-F5344CB8AC3E}">
        <p14:creationId xmlns:p14="http://schemas.microsoft.com/office/powerpoint/2010/main" val="3037331540"/>
      </p:ext>
    </p:extLst>
  </p:cSld>
  <p:clrMapOvr>
    <a:masterClrMapping/>
  </p:clrMapOvr>
  <p:transition spd="med">
    <p:checke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8051FB2-DC63-CD42-9C09-EAD555DDA908}"/>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BE915B94-70E0-E444-9F3B-3139709B9393}"/>
              </a:ext>
            </a:extLst>
          </p:cNvPr>
          <p:cNvSpPr>
            <a:spLocks noGrp="1"/>
          </p:cNvSpPr>
          <p:nvPr>
            <p:ph idx="1"/>
          </p:nvPr>
        </p:nvSpPr>
        <p:spPr/>
        <p:txBody>
          <a:bodyPr/>
          <a:lstStyle/>
          <a:p>
            <a:r>
              <a:rPr lang="pl-PL" dirty="0">
                <a:hlinkClick r:id="rId2"/>
              </a:rPr>
              <a:t>Wymagania w zakresie formatu czcionki oraz układu graficznego korespondencji </a:t>
            </a:r>
            <a:endParaRPr lang="pl-PL" dirty="0"/>
          </a:p>
          <a:p>
            <a:r>
              <a:rPr lang="pl-PL" dirty="0">
                <a:hlinkClick r:id="rId3"/>
              </a:rPr>
              <a:t>Zarządzenie w sprawie określenia wzorów oraz zasad stosowania blankietów korespondencyjnych</a:t>
            </a:r>
            <a:endParaRPr lang="pl-PL" dirty="0"/>
          </a:p>
        </p:txBody>
      </p:sp>
    </p:spTree>
    <p:extLst>
      <p:ext uri="{BB962C8B-B14F-4D97-AF65-F5344CB8AC3E}">
        <p14:creationId xmlns:p14="http://schemas.microsoft.com/office/powerpoint/2010/main" val="413384073"/>
      </p:ext>
    </p:extLst>
  </p:cSld>
  <p:clrMapOvr>
    <a:masterClrMapping/>
  </p:clrMapOvr>
  <p:transition spd="med">
    <p:checke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Symbol zastępczy zawartości 2"/>
          <p:cNvSpPr>
            <a:spLocks noGrp="1" noChangeArrowheads="1"/>
          </p:cNvSpPr>
          <p:nvPr>
            <p:ph idx="1"/>
          </p:nvPr>
        </p:nvSpPr>
        <p:spPr>
          <a:xfrm>
            <a:off x="468313" y="1196975"/>
            <a:ext cx="8223250" cy="4519613"/>
          </a:xfrm>
        </p:spPr>
        <p:txBody>
          <a:bodyPr/>
          <a:lstStyle/>
          <a:p>
            <a:pPr algn="ctr"/>
            <a:endParaRPr lang="pl-PL" altLang="pl-PL" b="1" dirty="0">
              <a:solidFill>
                <a:srgbClr val="FF0000"/>
              </a:solidFill>
            </a:endParaRPr>
          </a:p>
          <a:p>
            <a:pPr algn="ctr"/>
            <a:endParaRPr lang="pl-PL" altLang="pl-PL" b="1" dirty="0">
              <a:solidFill>
                <a:srgbClr val="FF0000"/>
              </a:solidFill>
            </a:endParaRPr>
          </a:p>
          <a:p>
            <a:pPr marL="0" indent="0" algn="ctr">
              <a:buNone/>
            </a:pPr>
            <a:r>
              <a:rPr lang="pl-PL" altLang="pl-PL" b="1" dirty="0"/>
              <a:t>Dokumentacja szkolna </a:t>
            </a:r>
          </a:p>
          <a:p>
            <a:pPr marL="0" indent="0" algn="ctr">
              <a:buNone/>
            </a:pPr>
            <a:r>
              <a:rPr lang="pl-PL" altLang="pl-PL" b="1" dirty="0"/>
              <a:t>/uczniowska, przebiegu nauczania, pedagogiczna/</a:t>
            </a:r>
          </a:p>
        </p:txBody>
      </p:sp>
    </p:spTree>
    <p:extLst>
      <p:ext uri="{BB962C8B-B14F-4D97-AF65-F5344CB8AC3E}">
        <p14:creationId xmlns:p14="http://schemas.microsoft.com/office/powerpoint/2010/main" val="4008619425"/>
      </p:ext>
    </p:extLst>
  </p:cSld>
  <p:clrMapOvr>
    <a:masterClrMapping/>
  </p:clrMapOvr>
  <p:transition spd="med">
    <p:checke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Tytuł 1"/>
          <p:cNvSpPr>
            <a:spLocks noGrp="1" noChangeArrowheads="1"/>
          </p:cNvSpPr>
          <p:nvPr>
            <p:ph type="title"/>
          </p:nvPr>
        </p:nvSpPr>
        <p:spPr/>
        <p:txBody>
          <a:bodyPr/>
          <a:lstStyle/>
          <a:p>
            <a:br>
              <a:rPr lang="pl-PL" altLang="pl-PL" b="1"/>
            </a:br>
            <a:r>
              <a:rPr lang="pl-PL" altLang="pl-PL"/>
              <a:t>Podstawa prawna</a:t>
            </a:r>
            <a:br>
              <a:rPr lang="pl-PL" altLang="pl-PL"/>
            </a:br>
            <a:endParaRPr lang="pl-PL" altLang="pl-PL"/>
          </a:p>
        </p:txBody>
      </p:sp>
      <p:sp>
        <p:nvSpPr>
          <p:cNvPr id="334850" name="Symbol zastępczy zawartości 2"/>
          <p:cNvSpPr>
            <a:spLocks noGrp="1" noChangeArrowheads="1"/>
          </p:cNvSpPr>
          <p:nvPr>
            <p:ph idx="1"/>
          </p:nvPr>
        </p:nvSpPr>
        <p:spPr>
          <a:xfrm>
            <a:off x="323528" y="1600200"/>
            <a:ext cx="8568952" cy="4421087"/>
          </a:xfrm>
        </p:spPr>
        <p:txBody>
          <a:bodyPr/>
          <a:lstStyle/>
          <a:p>
            <a:pPr marL="0" indent="0" algn="just">
              <a:buNone/>
            </a:pPr>
            <a:r>
              <a:rPr lang="pl-PL" sz="2800" b="1" dirty="0"/>
              <a:t>Rozporządzenie Ministra Edukacji Narodowej</a:t>
            </a:r>
            <a:br>
              <a:rPr lang="pl-PL" sz="2800" dirty="0"/>
            </a:br>
            <a:r>
              <a:rPr lang="pl-PL" sz="2800" dirty="0"/>
              <a:t>z dnia 25 sierpnia 2017 r. </a:t>
            </a:r>
            <a:r>
              <a:rPr lang="pl-PL" sz="2800" b="1" dirty="0"/>
              <a:t>w sprawie sposobu prowadzenia przez publiczne przedszkola, szkoły i placówki dokumentacji przebiegu nauczania, działalności wychowawczej i opiekuńczej oraz rodzajów tej dokumentacji </a:t>
            </a:r>
            <a:r>
              <a:rPr lang="pl-PL" sz="2800" dirty="0"/>
              <a:t>(Dz.U z 2017 r. poz. 1646 ze zm.)</a:t>
            </a:r>
          </a:p>
          <a:p>
            <a:pPr marL="0" indent="0"/>
            <a:endParaRPr lang="pl-PL" altLang="pl-PL" sz="2400" dirty="0"/>
          </a:p>
        </p:txBody>
      </p:sp>
    </p:spTree>
    <p:extLst>
      <p:ext uri="{BB962C8B-B14F-4D97-AF65-F5344CB8AC3E}">
        <p14:creationId xmlns:p14="http://schemas.microsoft.com/office/powerpoint/2010/main" val="1458803170"/>
      </p:ext>
    </p:extLst>
  </p:cSld>
  <p:clrMapOvr>
    <a:masterClrMapping/>
  </p:clrMapOvr>
  <p:transition spd="med">
    <p:checke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Tytuł 1"/>
          <p:cNvSpPr>
            <a:spLocks noGrp="1" noChangeArrowheads="1"/>
          </p:cNvSpPr>
          <p:nvPr>
            <p:ph type="title"/>
          </p:nvPr>
        </p:nvSpPr>
        <p:spPr>
          <a:xfrm>
            <a:off x="457200" y="274638"/>
            <a:ext cx="8223250" cy="706437"/>
          </a:xfrm>
        </p:spPr>
        <p:txBody>
          <a:bodyPr/>
          <a:lstStyle/>
          <a:p>
            <a:r>
              <a:rPr lang="pl-PL" altLang="pl-PL" sz="3200" b="1" dirty="0">
                <a:solidFill>
                  <a:schemeClr val="tx1"/>
                </a:solidFill>
              </a:rPr>
              <a:t>Dokumenty pierwotne</a:t>
            </a:r>
          </a:p>
        </p:txBody>
      </p:sp>
      <p:sp>
        <p:nvSpPr>
          <p:cNvPr id="194562" name="Symbol zastępczy zawartości 2"/>
          <p:cNvSpPr>
            <a:spLocks noGrp="1" noChangeArrowheads="1"/>
          </p:cNvSpPr>
          <p:nvPr>
            <p:ph idx="1"/>
          </p:nvPr>
        </p:nvSpPr>
        <p:spPr>
          <a:xfrm>
            <a:off x="179388" y="1600200"/>
            <a:ext cx="8785225" cy="4519613"/>
          </a:xfrm>
        </p:spPr>
        <p:txBody>
          <a:bodyPr/>
          <a:lstStyle/>
          <a:p>
            <a:pPr marL="180000" indent="-180000" algn="just">
              <a:buFont typeface="Arial" panose="020B0604020202020204" pitchFamily="34" charset="0"/>
              <a:buChar char="•"/>
            </a:pPr>
            <a:r>
              <a:rPr lang="pl-PL" altLang="pl-PL" sz="2800" dirty="0"/>
              <a:t> akt założycielski (uchwała organu prowadzącego  </a:t>
            </a:r>
            <a:br>
              <a:rPr lang="pl-PL" altLang="pl-PL" sz="2800" dirty="0"/>
            </a:br>
            <a:r>
              <a:rPr lang="pl-PL" altLang="pl-PL" sz="2800" dirty="0"/>
              <a:t> w sprawie założenia szkoły),</a:t>
            </a:r>
          </a:p>
          <a:p>
            <a:pPr marL="180000" indent="-180000" algn="just">
              <a:buFont typeface="Arial" panose="020B0604020202020204" pitchFamily="34" charset="0"/>
              <a:buChar char="•"/>
            </a:pPr>
            <a:r>
              <a:rPr lang="pl-PL" altLang="pl-PL" sz="2800" dirty="0"/>
              <a:t> statut (pierwszy statut nadaje organ prowadzący   </a:t>
            </a:r>
          </a:p>
          <a:p>
            <a:pPr marL="0" indent="0" algn="just">
              <a:buNone/>
            </a:pPr>
            <a:r>
              <a:rPr lang="pl-PL" altLang="pl-PL" sz="2800" dirty="0"/>
              <a:t>   szkołę, zmian dokonuje rada szkoły, jeśli  nie jest    </a:t>
            </a:r>
          </a:p>
          <a:p>
            <a:pPr marL="0" indent="0" algn="just">
              <a:buNone/>
            </a:pPr>
            <a:r>
              <a:rPr lang="pl-PL" altLang="pl-PL" sz="2800" dirty="0"/>
              <a:t>   powołana w szkole jej obowiązki pełni rada  </a:t>
            </a:r>
          </a:p>
          <a:p>
            <a:pPr marL="0" indent="0" algn="just">
              <a:buNone/>
            </a:pPr>
            <a:r>
              <a:rPr lang="pl-PL" altLang="pl-PL" sz="2800" dirty="0"/>
              <a:t>   pedagogiczna),</a:t>
            </a:r>
          </a:p>
          <a:p>
            <a:pPr marL="180000" indent="-180000" algn="just">
              <a:buFont typeface="Arial" panose="020B0604020202020204" pitchFamily="34" charset="0"/>
              <a:buChar char="•"/>
            </a:pPr>
            <a:r>
              <a:rPr lang="pl-PL" altLang="pl-PL" sz="2800" dirty="0"/>
              <a:t> regulaminy (np. organizacyjny, wynagradzania,  </a:t>
            </a:r>
          </a:p>
          <a:p>
            <a:pPr marL="0" indent="0" algn="just">
              <a:buNone/>
            </a:pPr>
            <a:r>
              <a:rPr lang="pl-PL" altLang="pl-PL" sz="2800" dirty="0"/>
              <a:t>   pracy rady pedagogicznej, działalności samorządu  </a:t>
            </a:r>
          </a:p>
          <a:p>
            <a:pPr marL="0" indent="0" algn="just">
              <a:buNone/>
            </a:pPr>
            <a:r>
              <a:rPr lang="pl-PL" altLang="pl-PL" sz="2800" dirty="0"/>
              <a:t>   uczniowskiego, działalności rady rodziców itp.).</a:t>
            </a:r>
          </a:p>
        </p:txBody>
      </p:sp>
    </p:spTree>
    <p:extLst>
      <p:ext uri="{BB962C8B-B14F-4D97-AF65-F5344CB8AC3E}">
        <p14:creationId xmlns:p14="http://schemas.microsoft.com/office/powerpoint/2010/main" val="2464962067"/>
      </p:ext>
    </p:extLst>
  </p:cSld>
  <p:clrMapOvr>
    <a:masterClrMapping/>
  </p:clrMapOvr>
  <p:transition spd="med">
    <p:checke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Tytuł 1"/>
          <p:cNvSpPr>
            <a:spLocks noGrp="1" noChangeArrowheads="1"/>
          </p:cNvSpPr>
          <p:nvPr>
            <p:ph type="title"/>
          </p:nvPr>
        </p:nvSpPr>
        <p:spPr>
          <a:xfrm>
            <a:off x="0" y="476672"/>
            <a:ext cx="9036496" cy="936203"/>
          </a:xfrm>
        </p:spPr>
        <p:txBody>
          <a:bodyPr/>
          <a:lstStyle/>
          <a:p>
            <a:r>
              <a:rPr lang="pl-PL" altLang="pl-PL" sz="3200" b="1" dirty="0">
                <a:solidFill>
                  <a:schemeClr val="tx1"/>
                </a:solidFill>
              </a:rPr>
              <a:t>Dokumenty z zakresu wychowania, dydaktyki i opieki</a:t>
            </a:r>
          </a:p>
        </p:txBody>
      </p:sp>
      <p:sp>
        <p:nvSpPr>
          <p:cNvPr id="195586" name="Symbol zastępczy zawartości 2"/>
          <p:cNvSpPr>
            <a:spLocks noGrp="1" noChangeArrowheads="1"/>
          </p:cNvSpPr>
          <p:nvPr>
            <p:ph idx="1"/>
          </p:nvPr>
        </p:nvSpPr>
        <p:spPr>
          <a:xfrm>
            <a:off x="179512" y="1758528"/>
            <a:ext cx="8429625" cy="4537075"/>
          </a:xfrm>
        </p:spPr>
        <p:txBody>
          <a:bodyPr/>
          <a:lstStyle/>
          <a:p>
            <a:pPr marL="180000" indent="-180000" algn="just">
              <a:buFont typeface="Arial" panose="020B0604020202020204" pitchFamily="34" charset="0"/>
              <a:buChar char="•"/>
            </a:pPr>
            <a:r>
              <a:rPr lang="pl-PL" altLang="pl-PL" sz="2800" dirty="0"/>
              <a:t> plan pracy szkoły (zatwierdza rada pedagogiczna </a:t>
            </a:r>
          </a:p>
          <a:p>
            <a:pPr marL="0" indent="0" algn="just">
              <a:buNone/>
            </a:pPr>
            <a:r>
              <a:rPr lang="pl-PL" altLang="pl-PL" sz="2800" dirty="0"/>
              <a:t>   na podstawie delegacji ustawowej,</a:t>
            </a:r>
          </a:p>
          <a:p>
            <a:pPr marL="180000" indent="-180000" algn="just">
              <a:buFont typeface="Arial" panose="020B0604020202020204" pitchFamily="34" charset="0"/>
              <a:buChar char="•"/>
            </a:pPr>
            <a:r>
              <a:rPr lang="pl-PL" altLang="pl-PL" sz="2800" dirty="0"/>
              <a:t> szkolne plany nauczania,</a:t>
            </a:r>
          </a:p>
          <a:p>
            <a:pPr marL="180000" indent="-180000" algn="just">
              <a:buFont typeface="Arial" panose="020B0604020202020204" pitchFamily="34" charset="0"/>
              <a:buChar char="•"/>
            </a:pPr>
            <a:r>
              <a:rPr lang="pl-PL" altLang="pl-PL" sz="2800" dirty="0"/>
              <a:t> programy nauczania (programy do użytku</a:t>
            </a:r>
          </a:p>
          <a:p>
            <a:pPr marL="0" indent="0" algn="just">
              <a:buNone/>
            </a:pPr>
            <a:r>
              <a:rPr lang="pl-PL" altLang="pl-PL" sz="2800" dirty="0"/>
              <a:t>  w szkole dopuszcza dyrektor),</a:t>
            </a:r>
          </a:p>
          <a:p>
            <a:pPr marL="180000" indent="-180000" algn="just">
              <a:buFont typeface="Arial" panose="020B0604020202020204" pitchFamily="34" charset="0"/>
              <a:buChar char="•"/>
            </a:pPr>
            <a:r>
              <a:rPr lang="pl-PL" altLang="pl-PL" sz="2800" dirty="0"/>
              <a:t> program wychowawczo-profilaktyczny,</a:t>
            </a:r>
          </a:p>
          <a:p>
            <a:pPr marL="180000" indent="-180000" algn="just">
              <a:buFont typeface="Arial" panose="020B0604020202020204" pitchFamily="34" charset="0"/>
              <a:buChar char="•"/>
            </a:pPr>
            <a:r>
              <a:rPr lang="pl-PL" altLang="pl-PL" sz="2800" dirty="0"/>
              <a:t> plan nadzoru pedagogicznego,</a:t>
            </a:r>
          </a:p>
          <a:p>
            <a:pPr marL="180000" indent="-180000" algn="just">
              <a:buFont typeface="Arial" panose="020B0604020202020204" pitchFamily="34" charset="0"/>
              <a:buChar char="•"/>
            </a:pPr>
            <a:r>
              <a:rPr lang="pl-PL" altLang="pl-PL" sz="2800" dirty="0"/>
              <a:t> arkusze ocen.</a:t>
            </a:r>
          </a:p>
        </p:txBody>
      </p:sp>
    </p:spTree>
    <p:extLst>
      <p:ext uri="{BB962C8B-B14F-4D97-AF65-F5344CB8AC3E}">
        <p14:creationId xmlns:p14="http://schemas.microsoft.com/office/powerpoint/2010/main" val="2088384634"/>
      </p:ext>
    </p:extLst>
  </p:cSld>
  <p:clrMapOvr>
    <a:masterClrMapping/>
  </p:clrMapOvr>
  <p:transition spd="med">
    <p:checke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ytuł 1"/>
          <p:cNvSpPr>
            <a:spLocks noGrp="1" noChangeArrowheads="1"/>
          </p:cNvSpPr>
          <p:nvPr>
            <p:ph type="title"/>
          </p:nvPr>
        </p:nvSpPr>
        <p:spPr>
          <a:xfrm>
            <a:off x="179512" y="476672"/>
            <a:ext cx="8712967" cy="864096"/>
          </a:xfrm>
        </p:spPr>
        <p:txBody>
          <a:bodyPr/>
          <a:lstStyle/>
          <a:p>
            <a:r>
              <a:rPr lang="pl-PL" altLang="pl-PL" sz="3200" b="1" dirty="0">
                <a:solidFill>
                  <a:schemeClr val="tx1"/>
                </a:solidFill>
              </a:rPr>
              <a:t>Dokumenty z zakresu wychowania, dydaktyki i opieki</a:t>
            </a:r>
            <a:endParaRPr lang="pl-PL" altLang="pl-PL" sz="3200" dirty="0">
              <a:solidFill>
                <a:schemeClr val="tx1"/>
              </a:solidFill>
            </a:endParaRPr>
          </a:p>
        </p:txBody>
      </p:sp>
      <p:sp>
        <p:nvSpPr>
          <p:cNvPr id="196610" name="Symbol zastępczy zawartości 2"/>
          <p:cNvSpPr>
            <a:spLocks noGrp="1" noChangeArrowheads="1"/>
          </p:cNvSpPr>
          <p:nvPr>
            <p:ph idx="1"/>
          </p:nvPr>
        </p:nvSpPr>
        <p:spPr>
          <a:xfrm>
            <a:off x="179512" y="1701378"/>
            <a:ext cx="8712968" cy="4679950"/>
          </a:xfrm>
        </p:spPr>
        <p:txBody>
          <a:bodyPr/>
          <a:lstStyle/>
          <a:p>
            <a:pPr marL="180000" indent="-180000" algn="just">
              <a:buFont typeface="Arial" panose="020B0604020202020204" pitchFamily="34" charset="0"/>
              <a:buChar char="•"/>
            </a:pPr>
            <a:r>
              <a:rPr lang="pl-PL" altLang="pl-PL" sz="2800" dirty="0"/>
              <a:t> dzienniki zajęć przedszkola,</a:t>
            </a:r>
          </a:p>
          <a:p>
            <a:pPr marL="180000" indent="-180000" algn="just">
              <a:buFont typeface="Arial" panose="020B0604020202020204" pitchFamily="34" charset="0"/>
              <a:buChar char="•"/>
            </a:pPr>
            <a:r>
              <a:rPr lang="pl-PL" altLang="pl-PL" sz="2800" dirty="0"/>
              <a:t> dzienniki lekcyjne,</a:t>
            </a:r>
          </a:p>
          <a:p>
            <a:pPr marL="180000" indent="-180000" algn="just">
              <a:buFont typeface="Arial" panose="020B0604020202020204" pitchFamily="34" charset="0"/>
              <a:buChar char="•"/>
            </a:pPr>
            <a:r>
              <a:rPr lang="pl-PL" altLang="pl-PL" sz="2800" dirty="0"/>
              <a:t> dzienniki innych zajęć prowadzonych w szkole (</a:t>
            </a:r>
            <a:r>
              <a:rPr lang="pl-PL" altLang="pl-PL" sz="2600" dirty="0"/>
              <a:t>zajęcia dydaktyczno-wyrównawcze i specjalistyczne),</a:t>
            </a:r>
          </a:p>
          <a:p>
            <a:pPr marL="180000" indent="-180000" algn="just">
              <a:buFont typeface="Arial" panose="020B0604020202020204" pitchFamily="34" charset="0"/>
              <a:buChar char="•"/>
            </a:pPr>
            <a:r>
              <a:rPr lang="pl-PL" altLang="pl-PL" sz="2800" dirty="0"/>
              <a:t> plany pracy z uczniem zdolnym i uczniem mającym trudności w nauce,</a:t>
            </a:r>
          </a:p>
          <a:p>
            <a:pPr marL="180000" indent="-180000" algn="just">
              <a:buFont typeface="Arial" panose="020B0604020202020204" pitchFamily="34" charset="0"/>
              <a:buChar char="•"/>
            </a:pPr>
            <a:r>
              <a:rPr lang="pl-PL" altLang="pl-PL" sz="2800" dirty="0"/>
              <a:t> dzienniki nauczania indywidualnego,</a:t>
            </a:r>
          </a:p>
          <a:p>
            <a:pPr marL="180000" indent="-180000" algn="just">
              <a:buFont typeface="Arial" panose="020B0604020202020204" pitchFamily="34" charset="0"/>
              <a:buChar char="•"/>
            </a:pPr>
            <a:r>
              <a:rPr lang="pl-PL" altLang="pl-PL" sz="2800" dirty="0"/>
              <a:t> szkolny zestaw podręczników,</a:t>
            </a:r>
          </a:p>
        </p:txBody>
      </p:sp>
    </p:spTree>
    <p:extLst>
      <p:ext uri="{BB962C8B-B14F-4D97-AF65-F5344CB8AC3E}">
        <p14:creationId xmlns:p14="http://schemas.microsoft.com/office/powerpoint/2010/main" val="175039363"/>
      </p:ext>
    </p:extLst>
  </p:cSld>
  <p:clrMapOvr>
    <a:masterClrMapping/>
  </p:clrMapOvr>
  <p:transition spd="med">
    <p:checke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Tytuł 1"/>
          <p:cNvSpPr>
            <a:spLocks noGrp="1" noChangeArrowheads="1"/>
          </p:cNvSpPr>
          <p:nvPr>
            <p:ph type="title"/>
          </p:nvPr>
        </p:nvSpPr>
        <p:spPr>
          <a:xfrm>
            <a:off x="107504" y="548680"/>
            <a:ext cx="8928992" cy="936104"/>
          </a:xfrm>
        </p:spPr>
        <p:txBody>
          <a:bodyPr/>
          <a:lstStyle/>
          <a:p>
            <a:r>
              <a:rPr lang="pl-PL" altLang="pl-PL" sz="3200" b="1" dirty="0">
                <a:solidFill>
                  <a:schemeClr val="tx1"/>
                </a:solidFill>
              </a:rPr>
              <a:t>Dokumenty z zakresu wychowania, dydaktyki i opieki</a:t>
            </a:r>
            <a:endParaRPr lang="pl-PL" altLang="pl-PL" sz="3200" dirty="0">
              <a:solidFill>
                <a:schemeClr val="tx1"/>
              </a:solidFill>
            </a:endParaRPr>
          </a:p>
        </p:txBody>
      </p:sp>
      <p:sp>
        <p:nvSpPr>
          <p:cNvPr id="3" name="Symbol zastępczy zawartości 2">
            <a:extLst>
              <a:ext uri="{FF2B5EF4-FFF2-40B4-BE49-F238E27FC236}">
                <a16:creationId xmlns:a16="http://schemas.microsoft.com/office/drawing/2014/main" id="{CDAB92E5-147A-D245-8DDE-249FBE5043E6}"/>
              </a:ext>
            </a:extLst>
          </p:cNvPr>
          <p:cNvSpPr>
            <a:spLocks noGrp="1"/>
          </p:cNvSpPr>
          <p:nvPr>
            <p:ph idx="1"/>
          </p:nvPr>
        </p:nvSpPr>
        <p:spPr>
          <a:xfrm>
            <a:off x="460375" y="1772245"/>
            <a:ext cx="8223250" cy="4537075"/>
          </a:xfrm>
        </p:spPr>
        <p:txBody>
          <a:bodyPr/>
          <a:lstStyle/>
          <a:p>
            <a:pPr marL="180000" indent="-180000">
              <a:buFont typeface="Arial" panose="020B0604020202020204" pitchFamily="34" charset="0"/>
              <a:buChar char="•"/>
              <a:defRPr/>
            </a:pPr>
            <a:r>
              <a:rPr lang="pl-PL" sz="2800" dirty="0"/>
              <a:t> program wychowawczo-profilaktyczny szkoły,</a:t>
            </a:r>
          </a:p>
          <a:p>
            <a:pPr marL="180000" indent="-180000">
              <a:buFont typeface="Arial" panose="020B0604020202020204" pitchFamily="34" charset="0"/>
              <a:buChar char="•"/>
              <a:defRPr/>
            </a:pPr>
            <a:r>
              <a:rPr lang="pl-PL" sz="2800" dirty="0"/>
              <a:t> dzienniki pracy psychologa, pedagoga i doradcy zawodowego,</a:t>
            </a:r>
          </a:p>
          <a:p>
            <a:pPr marL="180000" indent="-180000">
              <a:buFont typeface="Arial" panose="020B0604020202020204" pitchFamily="34" charset="0"/>
              <a:buChar char="•"/>
              <a:defRPr/>
            </a:pPr>
            <a:r>
              <a:rPr lang="pl-PL" sz="2800" dirty="0"/>
              <a:t> plan dyżurów nauczycieli,</a:t>
            </a:r>
          </a:p>
          <a:p>
            <a:pPr marL="180000" indent="-180000">
              <a:buFont typeface="Arial" panose="020B0604020202020204" pitchFamily="34" charset="0"/>
              <a:buChar char="•"/>
              <a:defRPr/>
            </a:pPr>
            <a:r>
              <a:rPr lang="pl-PL" sz="2800" dirty="0"/>
              <a:t> dziennik zajęć w świetlicy szkolnej, biblioteki</a:t>
            </a:r>
          </a:p>
          <a:p>
            <a:pPr marL="180000" indent="-180000">
              <a:buFont typeface="Arial" panose="020B0604020202020204" pitchFamily="34" charset="0"/>
              <a:buChar char="•"/>
              <a:defRPr/>
            </a:pPr>
            <a:r>
              <a:rPr lang="pl-PL" sz="2800" dirty="0"/>
              <a:t> plan doskonalenia zawodowego nauczycieli,</a:t>
            </a:r>
          </a:p>
          <a:p>
            <a:pPr marL="180000" indent="-180000">
              <a:buFont typeface="Arial" panose="020B0604020202020204" pitchFamily="34" charset="0"/>
              <a:buChar char="•"/>
              <a:defRPr/>
            </a:pPr>
            <a:r>
              <a:rPr lang="pl-PL" sz="2800" dirty="0"/>
              <a:t> dokumentacja wycieczek szkolnych,</a:t>
            </a:r>
          </a:p>
          <a:p>
            <a:pPr marL="180000" indent="-180000">
              <a:buFont typeface="Arial" panose="020B0604020202020204" pitchFamily="34" charset="0"/>
              <a:buChar char="•"/>
              <a:defRPr/>
            </a:pPr>
            <a:r>
              <a:rPr lang="pl-PL" sz="2800" dirty="0"/>
              <a:t> regulaminy pracowni i  biblioteki szkolnej.</a:t>
            </a:r>
          </a:p>
          <a:p>
            <a:pPr>
              <a:buFont typeface="Times New Roman" pitchFamily="16" charset="0"/>
              <a:buNone/>
              <a:defRPr/>
            </a:pPr>
            <a:endParaRPr lang="pl-PL" sz="2400" dirty="0"/>
          </a:p>
          <a:p>
            <a:pPr>
              <a:buFont typeface="Times New Roman" pitchFamily="16" charset="0"/>
              <a:buNone/>
              <a:defRPr/>
            </a:pPr>
            <a:endParaRPr lang="pl-PL" dirty="0"/>
          </a:p>
        </p:txBody>
      </p:sp>
    </p:spTree>
    <p:extLst>
      <p:ext uri="{BB962C8B-B14F-4D97-AF65-F5344CB8AC3E}">
        <p14:creationId xmlns:p14="http://schemas.microsoft.com/office/powerpoint/2010/main" val="3531854841"/>
      </p:ext>
    </p:extLst>
  </p:cSld>
  <p:clrMapOvr>
    <a:masterClrMapping/>
  </p:clrMapOvr>
  <p:transition spd="med">
    <p:checke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Tytuł 1"/>
          <p:cNvSpPr>
            <a:spLocks noGrp="1" noChangeArrowheads="1"/>
          </p:cNvSpPr>
          <p:nvPr>
            <p:ph type="title"/>
          </p:nvPr>
        </p:nvSpPr>
        <p:spPr>
          <a:xfrm>
            <a:off x="250824" y="549275"/>
            <a:ext cx="8641655" cy="1050925"/>
          </a:xfrm>
        </p:spPr>
        <p:txBody>
          <a:bodyPr/>
          <a:lstStyle/>
          <a:p>
            <a:r>
              <a:rPr lang="pl-PL" altLang="pl-PL" sz="3200" b="1" dirty="0">
                <a:solidFill>
                  <a:schemeClr val="tx1"/>
                </a:solidFill>
              </a:rPr>
              <a:t>Dokumenty niezbędne do administrowania szkołą - rejestry:</a:t>
            </a:r>
          </a:p>
        </p:txBody>
      </p:sp>
      <p:sp>
        <p:nvSpPr>
          <p:cNvPr id="198658" name="Symbol zastępczy zawartości 2"/>
          <p:cNvSpPr>
            <a:spLocks noGrp="1" noChangeArrowheads="1"/>
          </p:cNvSpPr>
          <p:nvPr>
            <p:ph idx="1"/>
          </p:nvPr>
        </p:nvSpPr>
        <p:spPr>
          <a:xfrm>
            <a:off x="250824" y="1568461"/>
            <a:ext cx="8641655" cy="5573216"/>
          </a:xfrm>
        </p:spPr>
        <p:txBody>
          <a:bodyPr/>
          <a:lstStyle/>
          <a:p>
            <a:pPr marL="0" indent="0" algn="just"/>
            <a:endParaRPr lang="pl-PL" altLang="pl-PL" sz="800" dirty="0"/>
          </a:p>
          <a:p>
            <a:pPr marL="180000" indent="-180000" algn="just">
              <a:buFont typeface="Arial" panose="020B0604020202020204" pitchFamily="34" charset="0"/>
              <a:buChar char="•"/>
            </a:pPr>
            <a:r>
              <a:rPr lang="pl-PL" altLang="pl-PL" sz="2800" dirty="0"/>
              <a:t> instrukcja kancelaryjna,</a:t>
            </a:r>
          </a:p>
          <a:p>
            <a:pPr marL="180000" indent="-180000" algn="just">
              <a:buFont typeface="Arial" panose="020B0604020202020204" pitchFamily="34" charset="0"/>
              <a:buChar char="•"/>
            </a:pPr>
            <a:r>
              <a:rPr lang="pl-PL" altLang="pl-PL" sz="2800" dirty="0"/>
              <a:t> jednolity rzeczowy wykaz akt,</a:t>
            </a:r>
          </a:p>
          <a:p>
            <a:pPr marL="180000" indent="-180000" algn="just">
              <a:buFont typeface="Arial" panose="020B0604020202020204" pitchFamily="34" charset="0"/>
              <a:buChar char="•"/>
            </a:pPr>
            <a:r>
              <a:rPr lang="pl-PL" altLang="pl-PL" sz="2800" dirty="0"/>
              <a:t> instrukcja o organizacji i zakresie działania  </a:t>
            </a:r>
          </a:p>
          <a:p>
            <a:pPr marL="0" indent="0" algn="just">
              <a:buNone/>
            </a:pPr>
            <a:r>
              <a:rPr lang="pl-PL" altLang="pl-PL" sz="2800" dirty="0"/>
              <a:t>   archiwum akt,</a:t>
            </a:r>
          </a:p>
          <a:p>
            <a:pPr marL="0" indent="0" algn="just">
              <a:buNone/>
            </a:pPr>
            <a:endParaRPr lang="pl-PL" altLang="pl-PL" sz="2800" dirty="0"/>
          </a:p>
        </p:txBody>
      </p:sp>
    </p:spTree>
    <p:extLst>
      <p:ext uri="{BB962C8B-B14F-4D97-AF65-F5344CB8AC3E}">
        <p14:creationId xmlns:p14="http://schemas.microsoft.com/office/powerpoint/2010/main" val="1933621358"/>
      </p:ext>
    </p:extLst>
  </p:cSld>
  <p:clrMapOvr>
    <a:masterClrMapping/>
  </p:clrMapOvr>
  <p:transition spd="med">
    <p:checke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Tytuł 1"/>
          <p:cNvSpPr>
            <a:spLocks noGrp="1" noChangeArrowheads="1"/>
          </p:cNvSpPr>
          <p:nvPr>
            <p:ph type="title"/>
          </p:nvPr>
        </p:nvSpPr>
        <p:spPr>
          <a:xfrm>
            <a:off x="107504" y="476250"/>
            <a:ext cx="9036496" cy="936526"/>
          </a:xfrm>
        </p:spPr>
        <p:txBody>
          <a:bodyPr/>
          <a:lstStyle/>
          <a:p>
            <a:r>
              <a:rPr lang="pl-PL" altLang="pl-PL" sz="3200" b="1" dirty="0">
                <a:solidFill>
                  <a:schemeClr val="tx1"/>
                </a:solidFill>
              </a:rPr>
              <a:t>Dokumenty niezbędne do administrowania szkołą - rejestry:</a:t>
            </a:r>
            <a:endParaRPr lang="pl-PL" altLang="pl-PL" sz="3200" dirty="0">
              <a:solidFill>
                <a:schemeClr val="tx1"/>
              </a:solidFill>
            </a:endParaRPr>
          </a:p>
        </p:txBody>
      </p:sp>
      <p:sp>
        <p:nvSpPr>
          <p:cNvPr id="199682" name="Symbol zastępczy zawartości 2"/>
          <p:cNvSpPr>
            <a:spLocks noGrp="1" noChangeArrowheads="1"/>
          </p:cNvSpPr>
          <p:nvPr>
            <p:ph idx="1"/>
          </p:nvPr>
        </p:nvSpPr>
        <p:spPr>
          <a:xfrm>
            <a:off x="457200" y="1600200"/>
            <a:ext cx="8229600" cy="4925144"/>
          </a:xfrm>
        </p:spPr>
        <p:txBody>
          <a:bodyPr/>
          <a:lstStyle/>
          <a:p>
            <a:pPr algn="just"/>
            <a:r>
              <a:rPr lang="pl-PL" altLang="pl-PL" sz="2800" dirty="0"/>
              <a:t>księga ewidencji dzieci podlegających obowiązkowi rocznego przygotowania przedszkolnego i obowiązkowi szkolnemu (zamieszkałych w obwodzie szkoły) – w szkole podstawowej,</a:t>
            </a:r>
          </a:p>
          <a:p>
            <a:pPr marL="180000" indent="-180000" algn="just">
              <a:buFont typeface="Arial" panose="020B0604020202020204" pitchFamily="34" charset="0"/>
              <a:buChar char="•"/>
            </a:pPr>
            <a:r>
              <a:rPr lang="pl-PL" altLang="pl-PL" sz="2800" dirty="0"/>
              <a:t>  księga ewidencji dzieci i młodzieży,  </a:t>
            </a:r>
          </a:p>
          <a:p>
            <a:pPr marL="0" indent="0" algn="just">
              <a:buNone/>
            </a:pPr>
            <a:r>
              <a:rPr lang="pl-PL" altLang="pl-PL" sz="2800" dirty="0"/>
              <a:t>    podlegającym obowiązkowi szkolnemu  </a:t>
            </a:r>
          </a:p>
          <a:p>
            <a:pPr marL="0" indent="0" algn="just">
              <a:buNone/>
            </a:pPr>
            <a:r>
              <a:rPr lang="pl-PL" altLang="pl-PL" sz="2800" dirty="0"/>
              <a:t>    (zamieszkałych w obwodzie),</a:t>
            </a:r>
          </a:p>
          <a:p>
            <a:pPr marL="180000" indent="-180000" algn="just">
              <a:buFont typeface="Arial" panose="020B0604020202020204" pitchFamily="34" charset="0"/>
              <a:buChar char="•"/>
            </a:pPr>
            <a:r>
              <a:rPr lang="pl-PL" altLang="pl-PL" sz="2800" dirty="0"/>
              <a:t>  księga uczniów,</a:t>
            </a:r>
          </a:p>
          <a:p>
            <a:pPr marL="180000" indent="-180000" algn="just">
              <a:buFont typeface="Arial" panose="020B0604020202020204" pitchFamily="34" charset="0"/>
              <a:buChar char="•"/>
            </a:pPr>
            <a:r>
              <a:rPr lang="pl-PL" altLang="pl-PL" sz="2800" dirty="0"/>
              <a:t>  księga absolwentów,</a:t>
            </a:r>
          </a:p>
        </p:txBody>
      </p:sp>
    </p:spTree>
    <p:extLst>
      <p:ext uri="{BB962C8B-B14F-4D97-AF65-F5344CB8AC3E}">
        <p14:creationId xmlns:p14="http://schemas.microsoft.com/office/powerpoint/2010/main" val="3236616781"/>
      </p:ext>
    </p:extLst>
  </p:cSld>
  <p:clrMapOvr>
    <a:masterClrMapping/>
  </p:clrMapOvr>
  <p:transition spd="med">
    <p:checke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Tytuł 1"/>
          <p:cNvSpPr>
            <a:spLocks noGrp="1" noChangeArrowheads="1"/>
          </p:cNvSpPr>
          <p:nvPr>
            <p:ph type="title"/>
          </p:nvPr>
        </p:nvSpPr>
        <p:spPr>
          <a:xfrm>
            <a:off x="107504" y="476250"/>
            <a:ext cx="9036496" cy="936526"/>
          </a:xfrm>
        </p:spPr>
        <p:txBody>
          <a:bodyPr/>
          <a:lstStyle/>
          <a:p>
            <a:r>
              <a:rPr lang="pl-PL" altLang="pl-PL" sz="3200" b="1" dirty="0">
                <a:solidFill>
                  <a:schemeClr val="tx1"/>
                </a:solidFill>
              </a:rPr>
              <a:t>Dokumenty niezbędne do administrowania szkołą - rejestry:</a:t>
            </a:r>
            <a:endParaRPr lang="pl-PL" altLang="pl-PL" sz="3200" dirty="0">
              <a:solidFill>
                <a:schemeClr val="tx1"/>
              </a:solidFill>
            </a:endParaRPr>
          </a:p>
        </p:txBody>
      </p:sp>
      <p:sp>
        <p:nvSpPr>
          <p:cNvPr id="199682" name="Symbol zastępczy zawartości 2"/>
          <p:cNvSpPr>
            <a:spLocks noGrp="1" noChangeArrowheads="1"/>
          </p:cNvSpPr>
          <p:nvPr>
            <p:ph idx="1"/>
          </p:nvPr>
        </p:nvSpPr>
        <p:spPr/>
        <p:txBody>
          <a:bodyPr/>
          <a:lstStyle/>
          <a:p>
            <a:pPr marL="180000" indent="-180000" algn="just">
              <a:buFont typeface="Arial" panose="020B0604020202020204" pitchFamily="34" charset="0"/>
              <a:buChar char="•"/>
            </a:pPr>
            <a:endParaRPr lang="pl-PL" altLang="pl-PL" sz="800" dirty="0"/>
          </a:p>
          <a:p>
            <a:pPr marL="180000" indent="-180000" algn="just">
              <a:buFont typeface="Arial" panose="020B0604020202020204" pitchFamily="34" charset="0"/>
              <a:buChar char="•"/>
            </a:pPr>
            <a:endParaRPr lang="pl-PL" altLang="pl-PL" sz="2800" dirty="0"/>
          </a:p>
          <a:p>
            <a:pPr marL="180000" indent="-180000" algn="just">
              <a:buFont typeface="Arial" panose="020B0604020202020204" pitchFamily="34" charset="0"/>
              <a:buChar char="•"/>
            </a:pPr>
            <a:r>
              <a:rPr lang="pl-PL" altLang="pl-PL" sz="2800" dirty="0"/>
              <a:t>  rejestr wydanych legitymacji szkolnych,</a:t>
            </a:r>
          </a:p>
          <a:p>
            <a:pPr marL="180000" indent="-180000" algn="just">
              <a:buFont typeface="Arial" panose="020B0604020202020204" pitchFamily="34" charset="0"/>
              <a:buChar char="•"/>
            </a:pPr>
            <a:r>
              <a:rPr lang="pl-PL" altLang="pl-PL" sz="2800" dirty="0"/>
              <a:t>  rejestr wydanych zaświadczeń,</a:t>
            </a:r>
          </a:p>
          <a:p>
            <a:pPr marL="180000" indent="-180000" algn="just">
              <a:buFont typeface="Arial" panose="020B0604020202020204" pitchFamily="34" charset="0"/>
              <a:buChar char="•"/>
            </a:pPr>
            <a:r>
              <a:rPr lang="pl-PL" sz="2800" dirty="0"/>
              <a:t>  rejestr znaczków, </a:t>
            </a:r>
          </a:p>
          <a:p>
            <a:pPr marL="180000" indent="-180000" algn="just">
              <a:buFont typeface="Arial" panose="020B0604020202020204" pitchFamily="34" charset="0"/>
              <a:buChar char="•"/>
            </a:pPr>
            <a:r>
              <a:rPr lang="pl-PL" sz="2800" dirty="0"/>
              <a:t>  rejestr skarg wpływających do szkoły, </a:t>
            </a:r>
            <a:endParaRPr lang="pl-PL" altLang="pl-PL" sz="2800" dirty="0"/>
          </a:p>
        </p:txBody>
      </p:sp>
    </p:spTree>
    <p:extLst>
      <p:ext uri="{BB962C8B-B14F-4D97-AF65-F5344CB8AC3E}">
        <p14:creationId xmlns:p14="http://schemas.microsoft.com/office/powerpoint/2010/main" val="1460995734"/>
      </p:ext>
    </p:extLst>
  </p:cSld>
  <p:clrMapOvr>
    <a:masterClrMapping/>
  </p:clrMapOvr>
  <p:transition spd="med">
    <p:check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ChangeArrowheads="1"/>
          </p:cNvSpPr>
          <p:nvPr>
            <p:ph type="ctrTitle"/>
          </p:nvPr>
        </p:nvSpPr>
        <p:spPr>
          <a:xfrm>
            <a:off x="600076" y="476672"/>
            <a:ext cx="8064500" cy="1006748"/>
          </a:xfrm>
        </p:spPr>
        <p:txBody>
          <a:bodyPr/>
          <a:lstStyle/>
          <a:p>
            <a:pPr eaLnBrk="1" hangingPunct="1"/>
            <a:r>
              <a:rPr lang="pl-PL" altLang="pl-PL" sz="3200" b="1" dirty="0">
                <a:solidFill>
                  <a:schemeClr val="tx1"/>
                </a:solidFill>
              </a:rPr>
              <a:t>Konstytucja Rzeczypospolitej Polskiej </a:t>
            </a:r>
            <a:br>
              <a:rPr lang="pl-PL" altLang="pl-PL" sz="3200" b="1" dirty="0">
                <a:solidFill>
                  <a:schemeClr val="tx1"/>
                </a:solidFill>
              </a:rPr>
            </a:br>
            <a:r>
              <a:rPr lang="pl-PL" altLang="pl-PL" sz="3200" b="1" dirty="0">
                <a:solidFill>
                  <a:schemeClr val="tx1"/>
                </a:solidFill>
              </a:rPr>
              <a:t>o oświacie </a:t>
            </a:r>
          </a:p>
        </p:txBody>
      </p:sp>
      <p:sp>
        <p:nvSpPr>
          <p:cNvPr id="116738" name="Text Box 5"/>
          <p:cNvSpPr txBox="1">
            <a:spLocks noChangeArrowheads="1"/>
          </p:cNvSpPr>
          <p:nvPr/>
        </p:nvSpPr>
        <p:spPr bwMode="auto">
          <a:xfrm>
            <a:off x="611188" y="1700213"/>
            <a:ext cx="8135937"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92" tIns="45696" rIns="91392" bIns="45696">
            <a:spAutoFit/>
          </a:bodyPr>
          <a:lstStyle>
            <a:lvl1pPr>
              <a:spcBef>
                <a:spcPts val="800"/>
              </a:spcBef>
              <a:buClr>
                <a:srgbClr val="000000"/>
              </a:buClr>
              <a:buSzPct val="100000"/>
              <a:buFont typeface="Times New Roman" panose="02020603050405020304" pitchFamily="18" charset="0"/>
              <a:defRPr sz="3200">
                <a:solidFill>
                  <a:srgbClr val="000000"/>
                </a:solidFill>
                <a:latin typeface="Arial" panose="020B0604020202020204" pitchFamily="34" charset="0"/>
                <a:cs typeface="Arial" panose="020B0604020202020204" pitchFamily="34" charset="0"/>
              </a:defRPr>
            </a:lvl1pPr>
            <a:lvl2pPr marL="742950" indent="-285750">
              <a:spcBef>
                <a:spcPts val="700"/>
              </a:spcBef>
              <a:buClr>
                <a:srgbClr val="000000"/>
              </a:buClr>
              <a:buSzPct val="100000"/>
              <a:buFont typeface="Times New Roman" panose="02020603050405020304" pitchFamily="18" charset="0"/>
              <a:defRPr sz="2800">
                <a:solidFill>
                  <a:srgbClr val="000000"/>
                </a:solidFill>
                <a:latin typeface="Arial" panose="020B0604020202020204" pitchFamily="34" charset="0"/>
                <a:cs typeface="Arial" panose="020B0604020202020204" pitchFamily="34" charset="0"/>
              </a:defRPr>
            </a:lvl2pPr>
            <a:lvl3pPr marL="1143000" indent="-228600">
              <a:spcBef>
                <a:spcPts val="600"/>
              </a:spcBef>
              <a:buClr>
                <a:srgbClr val="000000"/>
              </a:buClr>
              <a:buSzPct val="100000"/>
              <a:buFont typeface="Times New Roman" panose="02020603050405020304" pitchFamily="18" charset="0"/>
              <a:defRPr sz="2400">
                <a:solidFill>
                  <a:srgbClr val="000000"/>
                </a:solidFill>
                <a:latin typeface="Arial" panose="020B0604020202020204" pitchFamily="34" charset="0"/>
                <a:cs typeface="Arial" panose="020B0604020202020204" pitchFamily="34" charset="0"/>
              </a:defRPr>
            </a:lvl3pPr>
            <a:lvl4pPr marL="1600200" indent="-228600">
              <a:spcBef>
                <a:spcPts val="500"/>
              </a:spcBef>
              <a:buClr>
                <a:srgbClr val="000000"/>
              </a:buClr>
              <a:buSzPct val="100000"/>
              <a:buFont typeface="Times New Roman" panose="02020603050405020304" pitchFamily="18" charset="0"/>
              <a:defRPr sz="2000">
                <a:solidFill>
                  <a:srgbClr val="000000"/>
                </a:solidFill>
                <a:latin typeface="Arial" panose="020B0604020202020204" pitchFamily="34" charset="0"/>
                <a:cs typeface="Arial" panose="020B0604020202020204" pitchFamily="34" charset="0"/>
              </a:defRPr>
            </a:lvl4pPr>
            <a:lvl5pPr marL="2057400" indent="-228600">
              <a:spcBef>
                <a:spcPts val="500"/>
              </a:spcBef>
              <a:buClr>
                <a:srgbClr val="000000"/>
              </a:buClr>
              <a:buSzPct val="100000"/>
              <a:buFont typeface="Times New Roman" panose="02020603050405020304" pitchFamily="18" charset="0"/>
              <a:defRPr sz="20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Arial" panose="020B0604020202020204" pitchFamily="34" charset="0"/>
                <a:cs typeface="Arial" panose="020B0604020202020204" pitchFamily="34" charset="0"/>
              </a:defRPr>
            </a:lvl9pPr>
          </a:lstStyle>
          <a:p>
            <a:pPr algn="just" eaLnBrk="1" hangingPunct="1">
              <a:spcBef>
                <a:spcPct val="50000"/>
              </a:spcBef>
              <a:buClrTx/>
              <a:buSzTx/>
              <a:buFontTx/>
              <a:buNone/>
            </a:pPr>
            <a:r>
              <a:rPr lang="pl-PL" altLang="pl-PL" sz="2000" dirty="0"/>
              <a:t>Konstytucja Rzeczypospolitej Polskiej z 2 kwietnia 1997 roku sprawę edukacji obywateli traktuje jako jedno z ważniejszych praw socjalnych.    </a:t>
            </a:r>
          </a:p>
          <a:p>
            <a:pPr algn="just" eaLnBrk="1" hangingPunct="1">
              <a:spcBef>
                <a:spcPct val="50000"/>
              </a:spcBef>
              <a:buClrTx/>
              <a:buSzTx/>
              <a:buFontTx/>
              <a:buNone/>
            </a:pPr>
            <a:r>
              <a:rPr lang="pl-PL" altLang="pl-PL" sz="2000" dirty="0"/>
              <a:t>       </a:t>
            </a:r>
          </a:p>
          <a:p>
            <a:pPr algn="just" eaLnBrk="1" hangingPunct="1">
              <a:spcBef>
                <a:spcPct val="50000"/>
              </a:spcBef>
              <a:buClrTx/>
              <a:buSzTx/>
              <a:buFontTx/>
              <a:buNone/>
            </a:pPr>
            <a:r>
              <a:rPr lang="pl-PL" altLang="pl-PL" sz="2000" dirty="0"/>
              <a:t>W </a:t>
            </a:r>
            <a:r>
              <a:rPr lang="pl-PL" altLang="pl-PL" sz="2000" b="1" dirty="0"/>
              <a:t>art. 70</a:t>
            </a:r>
            <a:r>
              <a:rPr lang="pl-PL" altLang="pl-PL" sz="2000" dirty="0"/>
              <a:t>, ust. 1 </a:t>
            </a:r>
            <a:r>
              <a:rPr lang="pl-PL" altLang="pl-PL" sz="2000" b="1" dirty="0"/>
              <a:t>gwarantuje prawo do nauki</a:t>
            </a:r>
            <a:r>
              <a:rPr lang="pl-PL" altLang="pl-PL" sz="2000" dirty="0"/>
              <a:t>.  Każdy ma prawo do nauki. </a:t>
            </a:r>
            <a:r>
              <a:rPr lang="pl-PL" altLang="pl-PL" sz="2000" b="1" dirty="0"/>
              <a:t>Nauka do 18 roku życia jest obowiązkowa</a:t>
            </a:r>
            <a:r>
              <a:rPr lang="pl-PL" altLang="pl-PL" sz="2000" dirty="0"/>
              <a:t>. Sposób wykonywania obowiązku szkolnego określa ustawa. Państwo gwarantuje młodym obywatelom, prawo do nauki, oni natomiast zobowiązani są do uczestniczenia w tym procesie.</a:t>
            </a:r>
            <a:r>
              <a:rPr lang="pl-PL" altLang="pl-PL" sz="2000" dirty="0">
                <a:latin typeface="Times New Roman" panose="02020603050405020304" pitchFamily="18" charset="0"/>
              </a:rPr>
              <a:t> </a:t>
            </a:r>
            <a:r>
              <a:rPr lang="pl-PL" altLang="pl-PL" sz="2000" dirty="0"/>
              <a:t>Konstytucja gwarantuje iż  nauka w szkołach publicznych jest bezpłatna.</a:t>
            </a:r>
            <a:r>
              <a:rPr lang="pl-PL" altLang="pl-PL" sz="2000" b="1" dirty="0"/>
              <a:t> </a:t>
            </a:r>
          </a:p>
          <a:p>
            <a:pPr algn="just" eaLnBrk="1" hangingPunct="1">
              <a:spcBef>
                <a:spcPct val="50000"/>
              </a:spcBef>
              <a:buClrTx/>
              <a:buSzTx/>
              <a:buFontTx/>
              <a:buNone/>
            </a:pPr>
            <a:r>
              <a:rPr lang="pl-PL" altLang="pl-PL" sz="2000" dirty="0"/>
              <a:t>Przyjęto regulacje prawne, które respektując </a:t>
            </a:r>
            <a:r>
              <a:rPr lang="pl-PL" altLang="pl-PL" sz="2000" b="1" dirty="0"/>
              <a:t>chrześcijański system wartośc</a:t>
            </a:r>
            <a:r>
              <a:rPr lang="pl-PL" altLang="pl-PL" sz="2000" dirty="0"/>
              <a:t>i, zobowiązują szkoły do stworzenia warunków umożliwiających naukę religii jako równoprawnego z innymi przedmiotu nauczania.</a:t>
            </a:r>
          </a:p>
        </p:txBody>
      </p:sp>
    </p:spTree>
    <p:extLst>
      <p:ext uri="{BB962C8B-B14F-4D97-AF65-F5344CB8AC3E}">
        <p14:creationId xmlns:p14="http://schemas.microsoft.com/office/powerpoint/2010/main" val="2093599672"/>
      </p:ext>
    </p:extLst>
  </p:cSld>
  <p:clrMapOvr>
    <a:masterClrMapping/>
  </p:clrMapOvr>
  <p:transition spd="med">
    <p:checke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Tytuł 1"/>
          <p:cNvSpPr>
            <a:spLocks noGrp="1" noChangeArrowheads="1"/>
          </p:cNvSpPr>
          <p:nvPr>
            <p:ph type="title"/>
          </p:nvPr>
        </p:nvSpPr>
        <p:spPr>
          <a:xfrm>
            <a:off x="179388" y="549275"/>
            <a:ext cx="8713787" cy="920750"/>
          </a:xfrm>
        </p:spPr>
        <p:txBody>
          <a:bodyPr/>
          <a:lstStyle/>
          <a:p>
            <a:r>
              <a:rPr lang="pl-PL" altLang="pl-PL" sz="3200" b="1" dirty="0">
                <a:solidFill>
                  <a:schemeClr val="tx1"/>
                </a:solidFill>
              </a:rPr>
              <a:t>Dokumenty niezbędne do administrowania szkołą - rejestry:</a:t>
            </a:r>
            <a:endParaRPr lang="pl-PL" altLang="pl-PL" sz="3200" dirty="0">
              <a:solidFill>
                <a:schemeClr val="tx1"/>
              </a:solidFill>
            </a:endParaRPr>
          </a:p>
        </p:txBody>
      </p:sp>
      <p:sp>
        <p:nvSpPr>
          <p:cNvPr id="200706" name="Symbol zastępczy zawartości 2"/>
          <p:cNvSpPr>
            <a:spLocks noGrp="1" noChangeArrowheads="1"/>
          </p:cNvSpPr>
          <p:nvPr>
            <p:ph idx="1"/>
          </p:nvPr>
        </p:nvSpPr>
        <p:spPr>
          <a:xfrm>
            <a:off x="179388" y="1628775"/>
            <a:ext cx="8713787" cy="5229225"/>
          </a:xfrm>
        </p:spPr>
        <p:txBody>
          <a:bodyPr/>
          <a:lstStyle/>
          <a:p>
            <a:pPr marL="180000" indent="-180000" algn="just">
              <a:buFont typeface="Arial" panose="020B0604020202020204" pitchFamily="34" charset="0"/>
              <a:buChar char="•"/>
            </a:pPr>
            <a:r>
              <a:rPr lang="pl-PL" altLang="pl-PL" sz="2800" dirty="0"/>
              <a:t> rejestr wydanych świadectw,</a:t>
            </a:r>
          </a:p>
          <a:p>
            <a:pPr marL="180000" indent="-180000" algn="just">
              <a:buFont typeface="Arial" panose="020B0604020202020204" pitchFamily="34" charset="0"/>
              <a:buChar char="•"/>
            </a:pPr>
            <a:r>
              <a:rPr lang="pl-PL" altLang="pl-PL" sz="2800" dirty="0"/>
              <a:t> rejestr wydanych duplikatów,</a:t>
            </a:r>
          </a:p>
          <a:p>
            <a:pPr marL="180000" indent="-180000">
              <a:buFont typeface="Arial" panose="020B0604020202020204" pitchFamily="34" charset="0"/>
              <a:buChar char="•"/>
            </a:pPr>
            <a:r>
              <a:rPr lang="pl-PL" altLang="pl-PL" sz="2800" dirty="0"/>
              <a:t> rejestr wniosków o powołanie komisji kwalifikacyjnej  </a:t>
            </a:r>
          </a:p>
          <a:p>
            <a:pPr marL="0" indent="0">
              <a:buNone/>
            </a:pPr>
            <a:r>
              <a:rPr lang="pl-PL" altLang="pl-PL" sz="2800" dirty="0"/>
              <a:t>   na stopień nauczyciela kontraktowego,</a:t>
            </a:r>
          </a:p>
          <a:p>
            <a:pPr marL="180000" indent="-180000" algn="just">
              <a:buFont typeface="Arial" panose="020B0604020202020204" pitchFamily="34" charset="0"/>
              <a:buChar char="•"/>
            </a:pPr>
            <a:r>
              <a:rPr lang="pl-PL" altLang="pl-PL" sz="2800" dirty="0"/>
              <a:t> rejestr wydanych zaświadczeń komisji</a:t>
            </a:r>
          </a:p>
          <a:p>
            <a:pPr marL="0" indent="0" algn="just">
              <a:buNone/>
            </a:pPr>
            <a:r>
              <a:rPr lang="pl-PL" altLang="pl-PL" sz="2800" dirty="0"/>
              <a:t>   kwalifikacyjnej na stopień nauczyciela      </a:t>
            </a:r>
          </a:p>
          <a:p>
            <a:pPr marL="0" indent="0" algn="just">
              <a:buNone/>
            </a:pPr>
            <a:r>
              <a:rPr lang="pl-PL" altLang="pl-PL" sz="2800" dirty="0"/>
              <a:t>   kontraktowego,</a:t>
            </a:r>
          </a:p>
          <a:p>
            <a:pPr marL="180000" indent="-180000" algn="just">
              <a:buFont typeface="Arial" panose="020B0604020202020204" pitchFamily="34" charset="0"/>
              <a:buChar char="•"/>
            </a:pPr>
            <a:r>
              <a:rPr lang="pl-PL" altLang="pl-PL" sz="2800" dirty="0"/>
              <a:t> rejestr wydanych upoważnień do dostępu do </a:t>
            </a:r>
          </a:p>
          <a:p>
            <a:pPr marL="0" indent="0" algn="just">
              <a:buNone/>
            </a:pPr>
            <a:r>
              <a:rPr lang="pl-PL" altLang="pl-PL" sz="2800" dirty="0"/>
              <a:t>  danych osobowych,</a:t>
            </a:r>
          </a:p>
        </p:txBody>
      </p:sp>
    </p:spTree>
    <p:extLst>
      <p:ext uri="{BB962C8B-B14F-4D97-AF65-F5344CB8AC3E}">
        <p14:creationId xmlns:p14="http://schemas.microsoft.com/office/powerpoint/2010/main" val="4080644346"/>
      </p:ext>
    </p:extLst>
  </p:cSld>
  <p:clrMapOvr>
    <a:masterClrMapping/>
  </p:clrMapOvr>
  <p:transition spd="med">
    <p:checke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Tytuł 1"/>
          <p:cNvSpPr>
            <a:spLocks noGrp="1" noChangeArrowheads="1"/>
          </p:cNvSpPr>
          <p:nvPr>
            <p:ph type="title"/>
          </p:nvPr>
        </p:nvSpPr>
        <p:spPr>
          <a:xfrm>
            <a:off x="179512" y="549275"/>
            <a:ext cx="8964488" cy="1007517"/>
          </a:xfrm>
        </p:spPr>
        <p:txBody>
          <a:bodyPr/>
          <a:lstStyle/>
          <a:p>
            <a:r>
              <a:rPr lang="pl-PL" altLang="pl-PL" sz="3200" b="1" dirty="0">
                <a:solidFill>
                  <a:schemeClr val="tx1"/>
                </a:solidFill>
              </a:rPr>
              <a:t>Dokumenty niezbędne do administrowania szkołą - rejestry:</a:t>
            </a:r>
            <a:endParaRPr lang="pl-PL" altLang="pl-PL" sz="3200" dirty="0">
              <a:solidFill>
                <a:schemeClr val="tx1"/>
              </a:solidFill>
            </a:endParaRPr>
          </a:p>
        </p:txBody>
      </p:sp>
      <p:sp>
        <p:nvSpPr>
          <p:cNvPr id="3" name="Symbol zastępczy zawartości 2">
            <a:extLst>
              <a:ext uri="{FF2B5EF4-FFF2-40B4-BE49-F238E27FC236}">
                <a16:creationId xmlns:a16="http://schemas.microsoft.com/office/drawing/2014/main" id="{B593A2A9-84EA-F140-A1F0-42030B6C4101}"/>
              </a:ext>
            </a:extLst>
          </p:cNvPr>
          <p:cNvSpPr>
            <a:spLocks noGrp="1"/>
          </p:cNvSpPr>
          <p:nvPr>
            <p:ph idx="1"/>
          </p:nvPr>
        </p:nvSpPr>
        <p:spPr>
          <a:xfrm>
            <a:off x="423986" y="1844823"/>
            <a:ext cx="8296027" cy="4463901"/>
          </a:xfrm>
        </p:spPr>
        <p:txBody>
          <a:bodyPr/>
          <a:lstStyle/>
          <a:p>
            <a:pPr algn="just"/>
            <a:r>
              <a:rPr lang="pl-PL" altLang="pl-PL" sz="2800" dirty="0"/>
              <a:t>dokumentacja  kontroli zarządczej,</a:t>
            </a:r>
          </a:p>
          <a:p>
            <a:pPr marL="180000" indent="-180000" algn="just">
              <a:buFont typeface="Arial" panose="020B0604020202020204" pitchFamily="34" charset="0"/>
              <a:buChar char="•"/>
            </a:pPr>
            <a:r>
              <a:rPr lang="pl-PL" altLang="pl-PL" sz="2800" dirty="0"/>
              <a:t>  rejestr zbiorów danych osobowych,</a:t>
            </a:r>
          </a:p>
          <a:p>
            <a:pPr marL="342900" indent="-342900" algn="just">
              <a:buFont typeface="Arial" panose="020B0604020202020204" pitchFamily="34" charset="0"/>
              <a:buChar char="•"/>
              <a:defRPr/>
            </a:pPr>
            <a:r>
              <a:rPr lang="pl-PL" sz="2800" dirty="0"/>
              <a:t>ewidencja pieczęci i pieczątek oraz ich wzory odciskowe,</a:t>
            </a:r>
          </a:p>
          <a:p>
            <a:pPr marL="342900" indent="-342900" algn="just">
              <a:buFont typeface="Arial" panose="020B0604020202020204" pitchFamily="34" charset="0"/>
              <a:buChar char="•"/>
              <a:defRPr/>
            </a:pPr>
            <a:r>
              <a:rPr lang="pl-PL" sz="2800" dirty="0"/>
              <a:t>ewidencja druków szkolnych (ścisłego zarachowania),</a:t>
            </a:r>
          </a:p>
          <a:p>
            <a:pPr marL="342900" indent="-342900" algn="just">
              <a:buFont typeface="Arial" panose="020B0604020202020204" pitchFamily="34" charset="0"/>
              <a:buChar char="•"/>
              <a:defRPr/>
            </a:pPr>
            <a:r>
              <a:rPr lang="pl-PL" sz="2800" dirty="0"/>
              <a:t>zbiór umów,</a:t>
            </a:r>
          </a:p>
          <a:p>
            <a:pPr marL="342900" indent="-342900" algn="just">
              <a:buFont typeface="Arial" panose="020B0604020202020204" pitchFamily="34" charset="0"/>
              <a:buChar char="•"/>
              <a:defRPr/>
            </a:pPr>
            <a:r>
              <a:rPr lang="pl-PL" sz="2800" dirty="0"/>
              <a:t>rejestr zarządzeń dyrektora,</a:t>
            </a:r>
          </a:p>
          <a:p>
            <a:pPr marL="342900" indent="-342900" algn="just">
              <a:buFont typeface="Arial" panose="020B0604020202020204" pitchFamily="34" charset="0"/>
              <a:buChar char="•"/>
              <a:defRPr/>
            </a:pPr>
            <a:r>
              <a:rPr lang="pl-PL" sz="2800" dirty="0"/>
              <a:t>rejestr wyjść grupowych.</a:t>
            </a:r>
          </a:p>
          <a:p>
            <a:pPr>
              <a:buFont typeface="Times New Roman" pitchFamily="16" charset="0"/>
              <a:buNone/>
              <a:defRPr/>
            </a:pPr>
            <a:endParaRPr lang="pl-PL" sz="2600" dirty="0"/>
          </a:p>
        </p:txBody>
      </p:sp>
    </p:spTree>
    <p:extLst>
      <p:ext uri="{BB962C8B-B14F-4D97-AF65-F5344CB8AC3E}">
        <p14:creationId xmlns:p14="http://schemas.microsoft.com/office/powerpoint/2010/main" val="3295347199"/>
      </p:ext>
    </p:extLst>
  </p:cSld>
  <p:clrMapOvr>
    <a:masterClrMapping/>
  </p:clrMapOvr>
  <p:transition spd="med">
    <p:checke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9D705EB-E2A8-B542-A222-AE9D273F80A3}"/>
              </a:ext>
            </a:extLst>
          </p:cNvPr>
          <p:cNvSpPr>
            <a:spLocks noGrp="1"/>
          </p:cNvSpPr>
          <p:nvPr>
            <p:ph type="title"/>
          </p:nvPr>
        </p:nvSpPr>
        <p:spPr/>
        <p:txBody>
          <a:bodyPr/>
          <a:lstStyle/>
          <a:p>
            <a:r>
              <a:rPr lang="pl-PL" sz="3200" b="1" dirty="0">
                <a:latin typeface="+mn-lt"/>
              </a:rPr>
              <a:t>Rejestr wyjść grupowych</a:t>
            </a:r>
          </a:p>
        </p:txBody>
      </p:sp>
      <p:sp>
        <p:nvSpPr>
          <p:cNvPr id="3" name="Symbol zastępczy zawartości 2">
            <a:extLst>
              <a:ext uri="{FF2B5EF4-FFF2-40B4-BE49-F238E27FC236}">
                <a16:creationId xmlns:a16="http://schemas.microsoft.com/office/drawing/2014/main" id="{D93CD2BC-BC73-C74E-AC94-3D7521A0673E}"/>
              </a:ext>
            </a:extLst>
          </p:cNvPr>
          <p:cNvSpPr>
            <a:spLocks noGrp="1"/>
          </p:cNvSpPr>
          <p:nvPr>
            <p:ph idx="1"/>
          </p:nvPr>
        </p:nvSpPr>
        <p:spPr>
          <a:xfrm>
            <a:off x="457200" y="1600200"/>
            <a:ext cx="8229600" cy="4853136"/>
          </a:xfrm>
        </p:spPr>
        <p:txBody>
          <a:bodyPr/>
          <a:lstStyle/>
          <a:p>
            <a:pPr marL="0" indent="0" algn="just">
              <a:buNone/>
            </a:pPr>
            <a:r>
              <a:rPr lang="pl-PL" sz="2400" i="1" dirty="0"/>
              <a:t>Rozporządzenie Ministra Edukacji Narodowej z dnia 31 października 2018 r. zmieniające rozporządzenie </a:t>
            </a:r>
            <a:br>
              <a:rPr lang="pl-PL" sz="2400" i="1" dirty="0"/>
            </a:br>
            <a:r>
              <a:rPr lang="pl-PL" sz="2400" i="1" dirty="0"/>
              <a:t>w sprawie bezpieczeństwa i higieny w publicznych</a:t>
            </a:r>
            <a:br>
              <a:rPr lang="pl-PL" sz="2400" i="1" dirty="0"/>
            </a:br>
            <a:r>
              <a:rPr lang="pl-PL" sz="2400" i="1" dirty="0"/>
              <a:t> i niepublicznych szkołach i placówkach</a:t>
            </a:r>
          </a:p>
          <a:p>
            <a:pPr marL="0" indent="0">
              <a:buNone/>
            </a:pPr>
            <a:r>
              <a:rPr lang="pl-PL" sz="2400" b="1" dirty="0"/>
              <a:t>§  2a. </a:t>
            </a:r>
            <a:r>
              <a:rPr lang="pl-PL" sz="2400" dirty="0"/>
              <a:t>1. Dyrektor albo upoważniona przez niego osoba prowadzi </a:t>
            </a:r>
            <a:r>
              <a:rPr lang="pl-PL" sz="2400" b="1" dirty="0"/>
              <a:t>rejestr wyjść grupowych </a:t>
            </a:r>
            <a:r>
              <a:rPr lang="pl-PL" sz="2400" dirty="0"/>
              <a:t>uczniów, z wyjątkiem wycieczek, o których mowa (…)</a:t>
            </a:r>
          </a:p>
          <a:p>
            <a:pPr marL="0" indent="0">
              <a:buNone/>
            </a:pPr>
            <a:r>
              <a:rPr lang="pl-PL" sz="2400" dirty="0"/>
              <a:t>2. Rejestr, o którym mowa w ust. 1, zawiera: datę, miejsce</a:t>
            </a:r>
          </a:p>
          <a:p>
            <a:pPr marL="0" indent="0">
              <a:buNone/>
            </a:pPr>
            <a:r>
              <a:rPr lang="pl-PL" sz="2400" dirty="0"/>
              <a:t> i godzinę wyjścia lub zbiórki uczniów, cel lub program wyjścia, miejsce i godzinę powrotu, imiona i nazwiska opiekunów, liczbę uczniów oraz podpisy opiekunów </a:t>
            </a:r>
          </a:p>
          <a:p>
            <a:pPr marL="0" indent="0">
              <a:buNone/>
            </a:pPr>
            <a:r>
              <a:rPr lang="pl-PL" sz="2400" dirty="0"/>
              <a:t>i dyrektora.</a:t>
            </a:r>
            <a:br>
              <a:rPr lang="pl-PL" sz="2400" dirty="0"/>
            </a:br>
            <a:endParaRPr lang="pl-PL" sz="2400" dirty="0"/>
          </a:p>
        </p:txBody>
      </p:sp>
    </p:spTree>
    <p:extLst>
      <p:ext uri="{BB962C8B-B14F-4D97-AF65-F5344CB8AC3E}">
        <p14:creationId xmlns:p14="http://schemas.microsoft.com/office/powerpoint/2010/main" val="1679019819"/>
      </p:ext>
    </p:extLst>
  </p:cSld>
  <p:clrMapOvr>
    <a:masterClrMapping/>
  </p:clrMapOvr>
  <p:transition spd="med">
    <p:checke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0241CE8-E031-8B4E-9416-7684820D8192}"/>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17F12693-301C-834E-9061-EB3F7C670FC4}"/>
              </a:ext>
            </a:extLst>
          </p:cNvPr>
          <p:cNvSpPr>
            <a:spLocks noGrp="1"/>
          </p:cNvSpPr>
          <p:nvPr>
            <p:ph idx="1"/>
          </p:nvPr>
        </p:nvSpPr>
        <p:spPr/>
        <p:txBody>
          <a:bodyPr anchor="ctr"/>
          <a:lstStyle/>
          <a:p>
            <a:pPr algn="ctr"/>
            <a:r>
              <a:rPr lang="pl-PL" dirty="0">
                <a:hlinkClick r:id="rId2"/>
              </a:rPr>
              <a:t>Rejestr wyjść grupowych</a:t>
            </a:r>
            <a:endParaRPr lang="pl-PL" dirty="0"/>
          </a:p>
        </p:txBody>
      </p:sp>
    </p:spTree>
    <p:extLst>
      <p:ext uri="{BB962C8B-B14F-4D97-AF65-F5344CB8AC3E}">
        <p14:creationId xmlns:p14="http://schemas.microsoft.com/office/powerpoint/2010/main" val="1738915598"/>
      </p:ext>
    </p:extLst>
  </p:cSld>
  <p:clrMapOvr>
    <a:masterClrMapping/>
  </p:clrMapOvr>
  <p:transition spd="med">
    <p:checke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Tytuł 1"/>
          <p:cNvSpPr>
            <a:spLocks noGrp="1" noChangeArrowheads="1"/>
          </p:cNvSpPr>
          <p:nvPr>
            <p:ph type="title"/>
          </p:nvPr>
        </p:nvSpPr>
        <p:spPr/>
        <p:txBody>
          <a:bodyPr/>
          <a:lstStyle/>
          <a:p>
            <a:r>
              <a:rPr lang="pl-PL" altLang="pl-PL" sz="3200" b="1" dirty="0"/>
              <a:t>Księga ewidencji dzieci</a:t>
            </a:r>
          </a:p>
        </p:txBody>
      </p:sp>
      <p:sp>
        <p:nvSpPr>
          <p:cNvPr id="335874" name="Symbol zastępczy zawartości 2"/>
          <p:cNvSpPr>
            <a:spLocks noGrp="1" noChangeArrowheads="1"/>
          </p:cNvSpPr>
          <p:nvPr>
            <p:ph idx="1"/>
          </p:nvPr>
        </p:nvSpPr>
        <p:spPr>
          <a:xfrm>
            <a:off x="457200" y="1600200"/>
            <a:ext cx="8229600" cy="4983162"/>
          </a:xfrm>
        </p:spPr>
        <p:txBody>
          <a:bodyPr/>
          <a:lstStyle/>
          <a:p>
            <a:pPr marL="0" indent="0" algn="just">
              <a:buNone/>
            </a:pPr>
            <a:r>
              <a:rPr lang="pl-PL" altLang="pl-PL" sz="2400" b="1" dirty="0"/>
              <a:t>§  3. </a:t>
            </a:r>
          </a:p>
          <a:p>
            <a:pPr marL="0" indent="0" algn="just">
              <a:buNone/>
            </a:pPr>
            <a:r>
              <a:rPr lang="pl-PL" altLang="pl-PL" sz="2400" dirty="0"/>
              <a:t>1.</a:t>
            </a:r>
            <a:r>
              <a:rPr lang="pl-PL" altLang="pl-PL" sz="2400" b="1" dirty="0">
                <a:solidFill>
                  <a:srgbClr val="0033CC"/>
                </a:solidFill>
              </a:rPr>
              <a:t>Szkoła podstawowa </a:t>
            </a:r>
            <a:r>
              <a:rPr lang="pl-PL" altLang="pl-PL" sz="2400" dirty="0"/>
              <a:t>prowadzi </a:t>
            </a:r>
            <a:r>
              <a:rPr lang="pl-PL" altLang="pl-PL" sz="2400" b="1" dirty="0"/>
              <a:t>księgę ewidencji dzieci </a:t>
            </a:r>
            <a:r>
              <a:rPr lang="pl-PL" altLang="pl-PL" sz="2400" dirty="0"/>
              <a:t>podlegających obowiązkowi rocznego przygotowania przedszkolnego i obowiązkowi szkolnemu zamieszkałych w obwodzie szkoły.</a:t>
            </a:r>
          </a:p>
          <a:p>
            <a:pPr marL="0" indent="0" algn="just">
              <a:buNone/>
            </a:pPr>
            <a:r>
              <a:rPr lang="pl-PL" altLang="pl-PL" sz="2400" dirty="0"/>
              <a:t>2.  Do księgi ewidencji, o której mowa w ust. 1, wpisuje się:</a:t>
            </a:r>
          </a:p>
          <a:p>
            <a:pPr marL="0" indent="0" algn="just">
              <a:buNone/>
            </a:pPr>
            <a:r>
              <a:rPr lang="pl-PL" altLang="pl-PL" sz="2400" dirty="0"/>
              <a:t>1) </a:t>
            </a:r>
            <a:r>
              <a:rPr lang="pl-PL" altLang="pl-PL" sz="2400" b="1" dirty="0"/>
              <a:t>według roku urodzenia</a:t>
            </a:r>
            <a:r>
              <a:rPr lang="pl-PL" altLang="pl-PL" sz="2400" dirty="0"/>
              <a:t>: imię (imiona) i nazwisko, datę i miejsce urodzenia, numer PESEL oraz adres zamieszkania dziecka, a także imiona i nazwiska rodziców oraz adresy ich zamieszkania, jeżeli są różne od adresu zamieszkania dziecka;</a:t>
            </a:r>
          </a:p>
          <a:p>
            <a:pPr algn="just"/>
            <a:endParaRPr lang="pl-PL" altLang="pl-PL" dirty="0"/>
          </a:p>
        </p:txBody>
      </p:sp>
    </p:spTree>
    <p:extLst>
      <p:ext uri="{BB962C8B-B14F-4D97-AF65-F5344CB8AC3E}">
        <p14:creationId xmlns:p14="http://schemas.microsoft.com/office/powerpoint/2010/main" val="3588291169"/>
      </p:ext>
    </p:extLst>
  </p:cSld>
  <p:clrMapOvr>
    <a:masterClrMapping/>
  </p:clrMapOvr>
  <p:transition spd="med">
    <p:checke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Tytuł 1"/>
          <p:cNvSpPr>
            <a:spLocks noGrp="1" noChangeArrowheads="1"/>
          </p:cNvSpPr>
          <p:nvPr>
            <p:ph type="title"/>
          </p:nvPr>
        </p:nvSpPr>
        <p:spPr>
          <a:xfrm>
            <a:off x="457200" y="260350"/>
            <a:ext cx="8223250" cy="720378"/>
          </a:xfrm>
        </p:spPr>
        <p:txBody>
          <a:bodyPr/>
          <a:lstStyle/>
          <a:p>
            <a:r>
              <a:rPr lang="pl-PL" altLang="pl-PL" sz="3200" b="1" dirty="0"/>
              <a:t>Księga uczniów</a:t>
            </a:r>
          </a:p>
        </p:txBody>
      </p:sp>
      <p:sp>
        <p:nvSpPr>
          <p:cNvPr id="336898" name="Symbol zastępczy zawartości 2"/>
          <p:cNvSpPr>
            <a:spLocks noGrp="1" noChangeArrowheads="1"/>
          </p:cNvSpPr>
          <p:nvPr>
            <p:ph idx="1"/>
          </p:nvPr>
        </p:nvSpPr>
        <p:spPr>
          <a:xfrm>
            <a:off x="457200" y="980728"/>
            <a:ext cx="8362950" cy="5472112"/>
          </a:xfrm>
        </p:spPr>
        <p:txBody>
          <a:bodyPr/>
          <a:lstStyle/>
          <a:p>
            <a:pPr marL="0" indent="0" algn="just">
              <a:buNone/>
            </a:pPr>
            <a:r>
              <a:rPr lang="pl-PL" altLang="pl-PL" sz="2400" b="1" dirty="0"/>
              <a:t>§  4.  </a:t>
            </a:r>
          </a:p>
          <a:p>
            <a:pPr marL="0" indent="0" algn="just">
              <a:buNone/>
            </a:pPr>
            <a:r>
              <a:rPr lang="pl-PL" altLang="pl-PL" sz="2400" dirty="0"/>
              <a:t>1.</a:t>
            </a:r>
            <a:r>
              <a:rPr lang="pl-PL" altLang="pl-PL" sz="2400" b="1" dirty="0">
                <a:solidFill>
                  <a:srgbClr val="0033CC"/>
                </a:solidFill>
              </a:rPr>
              <a:t>Szkoła dla dzieci i młodzieży </a:t>
            </a:r>
            <a:r>
              <a:rPr lang="pl-PL" altLang="pl-PL" sz="2400" dirty="0"/>
              <a:t>prowadzi </a:t>
            </a:r>
            <a:r>
              <a:rPr lang="pl-PL" altLang="pl-PL" sz="2400" b="1" dirty="0"/>
              <a:t>księgę uczniów</a:t>
            </a:r>
            <a:r>
              <a:rPr lang="pl-PL" altLang="pl-PL" sz="2400" dirty="0"/>
              <a:t>.</a:t>
            </a:r>
          </a:p>
          <a:p>
            <a:pPr marL="0" indent="0" algn="just">
              <a:buNone/>
            </a:pPr>
            <a:r>
              <a:rPr lang="pl-PL" altLang="pl-PL" sz="2400" dirty="0"/>
              <a:t>2. Do księgi uczniów wpisuje się imię (imiona) i nazwisko, datę i miejsce urodzenia, numer PESEL oraz adres zamieszkania ucznia, imiona i nazwiska rodziców oraz adresy ich zamieszkania, jeżeli są różne od adresu zamieszkania ucznia, a także datę rozpoczęcia nauki </a:t>
            </a:r>
            <a:br>
              <a:rPr lang="pl-PL" altLang="pl-PL" sz="2400" dirty="0"/>
            </a:br>
            <a:r>
              <a:rPr lang="pl-PL" altLang="pl-PL" sz="2400" dirty="0"/>
              <a:t>w danej szkole oraz oddział, do którego ucznia przyjęto. </a:t>
            </a:r>
            <a:br>
              <a:rPr lang="pl-PL" altLang="pl-PL" sz="2400" dirty="0"/>
            </a:br>
            <a:r>
              <a:rPr lang="pl-PL" altLang="pl-PL" sz="2400" b="1" dirty="0"/>
              <a:t>W księdze uczniów odnotowuje się datę ukończenia szkoły albo datę i przyczynę opuszczenia szkoły przez ucznia.</a:t>
            </a:r>
          </a:p>
          <a:p>
            <a:pPr marL="0" indent="0" algn="just">
              <a:buNone/>
            </a:pPr>
            <a:r>
              <a:rPr lang="pl-PL" altLang="pl-PL" sz="2400" dirty="0"/>
              <a:t>3.Wpisów w księdze uczniów dokonuje się </a:t>
            </a:r>
            <a:r>
              <a:rPr lang="pl-PL" altLang="pl-PL" sz="2400" b="1" dirty="0"/>
              <a:t>chronologicznie według dat rozpoczęcia przez uczniów nauki w danej szkole.</a:t>
            </a:r>
          </a:p>
          <a:p>
            <a:pPr algn="just"/>
            <a:endParaRPr lang="pl-PL" altLang="pl-PL" dirty="0"/>
          </a:p>
        </p:txBody>
      </p:sp>
    </p:spTree>
    <p:extLst>
      <p:ext uri="{BB962C8B-B14F-4D97-AF65-F5344CB8AC3E}">
        <p14:creationId xmlns:p14="http://schemas.microsoft.com/office/powerpoint/2010/main" val="2872273701"/>
      </p:ext>
    </p:extLst>
  </p:cSld>
  <p:clrMapOvr>
    <a:masterClrMapping/>
  </p:clrMapOvr>
  <p:transition spd="med">
    <p:checke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1" name="Tytuł 1"/>
          <p:cNvSpPr>
            <a:spLocks noGrp="1" noChangeArrowheads="1"/>
          </p:cNvSpPr>
          <p:nvPr>
            <p:ph type="title"/>
          </p:nvPr>
        </p:nvSpPr>
        <p:spPr/>
        <p:txBody>
          <a:bodyPr/>
          <a:lstStyle/>
          <a:p>
            <a:r>
              <a:rPr lang="pl-PL" altLang="pl-PL" sz="3200" b="1" dirty="0"/>
              <a:t>Księga arkuszy ocen</a:t>
            </a:r>
          </a:p>
        </p:txBody>
      </p:sp>
      <p:sp>
        <p:nvSpPr>
          <p:cNvPr id="337922" name="Symbol zastępczy zawartości 2"/>
          <p:cNvSpPr>
            <a:spLocks noGrp="1" noChangeArrowheads="1"/>
          </p:cNvSpPr>
          <p:nvPr>
            <p:ph idx="1"/>
          </p:nvPr>
        </p:nvSpPr>
        <p:spPr>
          <a:xfrm>
            <a:off x="457200" y="1444625"/>
            <a:ext cx="8223250" cy="4519613"/>
          </a:xfrm>
        </p:spPr>
        <p:txBody>
          <a:bodyPr/>
          <a:lstStyle/>
          <a:p>
            <a:pPr marL="0" indent="0" algn="just">
              <a:buNone/>
            </a:pPr>
            <a:r>
              <a:rPr lang="pl-PL" altLang="pl-PL" sz="2400" b="1" dirty="0"/>
              <a:t>§  15.</a:t>
            </a:r>
          </a:p>
          <a:p>
            <a:pPr marL="0" indent="0" algn="just">
              <a:buNone/>
            </a:pPr>
            <a:r>
              <a:rPr lang="pl-PL" altLang="pl-PL" sz="2400" dirty="0"/>
              <a:t>1.  </a:t>
            </a:r>
            <a:r>
              <a:rPr lang="pl-PL" altLang="pl-PL" sz="2400" b="1" dirty="0">
                <a:solidFill>
                  <a:srgbClr val="0033CC"/>
                </a:solidFill>
              </a:rPr>
              <a:t>Szkoła</a:t>
            </a:r>
            <a:r>
              <a:rPr lang="pl-PL" altLang="pl-PL" sz="2400" dirty="0"/>
              <a:t> zakłada księgi arkuszy ocen.</a:t>
            </a:r>
          </a:p>
          <a:p>
            <a:pPr marL="0" indent="0" algn="just">
              <a:buNone/>
            </a:pPr>
            <a:r>
              <a:rPr lang="pl-PL" altLang="pl-PL" sz="2400" dirty="0"/>
              <a:t>2.  Księga arkuszy ocen zawiera </a:t>
            </a:r>
            <a:r>
              <a:rPr lang="pl-PL" altLang="pl-PL" sz="2400" b="1" dirty="0"/>
              <a:t>wykazy uczniów </a:t>
            </a:r>
            <a:r>
              <a:rPr lang="pl-PL" altLang="pl-PL" sz="2400" dirty="0"/>
              <a:t>(…) wszystkich oddziałów, </a:t>
            </a:r>
            <a:r>
              <a:rPr lang="pl-PL" altLang="pl-PL" sz="2400" b="1" dirty="0"/>
              <a:t>którzy w danym roku szkolnym ukończyli lub opuścili szkołę oraz ich arkusze o</a:t>
            </a:r>
            <a:r>
              <a:rPr lang="pl-PL" altLang="pl-PL" sz="2400" dirty="0"/>
              <a:t>cen. Na pierwszej stronie księgi arkuszy ocen umieszcza się adnotację odpowiednio:</a:t>
            </a:r>
          </a:p>
          <a:p>
            <a:pPr marL="0" indent="0" algn="just">
              <a:buNone/>
            </a:pPr>
            <a:r>
              <a:rPr lang="pl-PL" altLang="pl-PL" sz="2400" dirty="0"/>
              <a:t>1) "Księga arkuszy ocen uczniów, którzy w .......... roku szkolnym ukończyli lub opuścili szkołę";</a:t>
            </a:r>
          </a:p>
          <a:p>
            <a:pPr marL="0" indent="0" algn="just">
              <a:buNone/>
            </a:pPr>
            <a:r>
              <a:rPr lang="pl-PL" altLang="pl-PL" sz="2400" dirty="0"/>
              <a:t>2) "Księga arkuszy ocen słuchaczy, którzy w .......... roku szkolnym ukończyli lub opuścili szkołę".</a:t>
            </a:r>
          </a:p>
        </p:txBody>
      </p:sp>
    </p:spTree>
    <p:extLst>
      <p:ext uri="{BB962C8B-B14F-4D97-AF65-F5344CB8AC3E}">
        <p14:creationId xmlns:p14="http://schemas.microsoft.com/office/powerpoint/2010/main" val="2746778246"/>
      </p:ext>
    </p:extLst>
  </p:cSld>
  <p:clrMapOvr>
    <a:masterClrMapping/>
  </p:clrMapOvr>
  <p:transition spd="med">
    <p:checke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5" name="Tytuł 1"/>
          <p:cNvSpPr>
            <a:spLocks noGrp="1" noChangeArrowheads="1"/>
          </p:cNvSpPr>
          <p:nvPr>
            <p:ph type="title"/>
          </p:nvPr>
        </p:nvSpPr>
        <p:spPr/>
        <p:txBody>
          <a:bodyPr/>
          <a:lstStyle/>
          <a:p>
            <a:r>
              <a:rPr lang="pl-PL" altLang="pl-PL" sz="3200" b="1" dirty="0"/>
              <a:t>Księga arkuszy ocen</a:t>
            </a:r>
          </a:p>
        </p:txBody>
      </p:sp>
      <p:sp>
        <p:nvSpPr>
          <p:cNvPr id="338946" name="Symbol zastępczy zawartości 2"/>
          <p:cNvSpPr>
            <a:spLocks noGrp="1" noChangeArrowheads="1"/>
          </p:cNvSpPr>
          <p:nvPr>
            <p:ph idx="1"/>
          </p:nvPr>
        </p:nvSpPr>
        <p:spPr>
          <a:xfrm>
            <a:off x="457200" y="1444625"/>
            <a:ext cx="8223250" cy="4519613"/>
          </a:xfrm>
        </p:spPr>
        <p:txBody>
          <a:bodyPr/>
          <a:lstStyle/>
          <a:p>
            <a:pPr marL="0" indent="0" algn="just">
              <a:buNone/>
            </a:pPr>
            <a:r>
              <a:rPr lang="pl-PL" altLang="pl-PL" sz="2400" b="1" dirty="0"/>
              <a:t>§  15.</a:t>
            </a:r>
          </a:p>
          <a:p>
            <a:pPr marL="0" indent="0" algn="just">
              <a:buNone/>
            </a:pPr>
            <a:r>
              <a:rPr lang="pl-PL" altLang="pl-PL" sz="2400" dirty="0"/>
              <a:t>3.  Do wykazu, o którym mowa w ust. 2, wpisuje się </a:t>
            </a:r>
            <a:br>
              <a:rPr lang="pl-PL" altLang="pl-PL" sz="2400" dirty="0"/>
            </a:br>
            <a:r>
              <a:rPr lang="pl-PL" altLang="pl-PL" sz="2400" dirty="0"/>
              <a:t>w porządku alfabetycznym </a:t>
            </a:r>
            <a:r>
              <a:rPr lang="pl-PL" altLang="pl-PL" sz="2400" b="1" dirty="0"/>
              <a:t>nazwiska i imiona odpowiednio uczniów albo słuchaczy, którzy </a:t>
            </a:r>
            <a:br>
              <a:rPr lang="pl-PL" altLang="pl-PL" sz="2400" b="1" dirty="0"/>
            </a:br>
            <a:r>
              <a:rPr lang="pl-PL" altLang="pl-PL" sz="2400" b="1" dirty="0"/>
              <a:t>w danym roku szkolnym ukończyli lub opuścili szkołę.</a:t>
            </a:r>
          </a:p>
          <a:p>
            <a:pPr algn="just"/>
            <a:endParaRPr lang="pl-PL" altLang="pl-PL" dirty="0"/>
          </a:p>
        </p:txBody>
      </p:sp>
    </p:spTree>
    <p:extLst>
      <p:ext uri="{BB962C8B-B14F-4D97-AF65-F5344CB8AC3E}">
        <p14:creationId xmlns:p14="http://schemas.microsoft.com/office/powerpoint/2010/main" val="485375085"/>
      </p:ext>
    </p:extLst>
  </p:cSld>
  <p:clrMapOvr>
    <a:masterClrMapping/>
  </p:clrMapOvr>
  <p:transition spd="med">
    <p:checke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69" name="Tytuł 1"/>
          <p:cNvSpPr>
            <a:spLocks noGrp="1" noChangeArrowheads="1"/>
          </p:cNvSpPr>
          <p:nvPr>
            <p:ph type="title"/>
          </p:nvPr>
        </p:nvSpPr>
        <p:spPr/>
        <p:txBody>
          <a:bodyPr/>
          <a:lstStyle/>
          <a:p>
            <a:r>
              <a:rPr lang="pl-PL" altLang="pl-PL" sz="3200" b="1" dirty="0"/>
              <a:t>Księga arkuszy ocen</a:t>
            </a:r>
          </a:p>
        </p:txBody>
      </p:sp>
      <p:sp>
        <p:nvSpPr>
          <p:cNvPr id="339970" name="Symbol zastępczy zawartości 2"/>
          <p:cNvSpPr>
            <a:spLocks noGrp="1" noChangeArrowheads="1"/>
          </p:cNvSpPr>
          <p:nvPr>
            <p:ph idx="1"/>
          </p:nvPr>
        </p:nvSpPr>
        <p:spPr>
          <a:xfrm>
            <a:off x="463550" y="1196752"/>
            <a:ext cx="8223250" cy="5386610"/>
          </a:xfrm>
        </p:spPr>
        <p:txBody>
          <a:bodyPr/>
          <a:lstStyle/>
          <a:p>
            <a:pPr marL="0" indent="0" algn="just">
              <a:buNone/>
            </a:pPr>
            <a:r>
              <a:rPr lang="pl-PL" altLang="pl-PL" sz="2000" b="1" dirty="0"/>
              <a:t>§  15.</a:t>
            </a:r>
          </a:p>
          <a:p>
            <a:pPr marL="0" indent="0" algn="just">
              <a:buNone/>
            </a:pPr>
            <a:r>
              <a:rPr lang="pl-PL" altLang="pl-PL" sz="2000" dirty="0"/>
              <a:t>4.  </a:t>
            </a:r>
            <a:r>
              <a:rPr lang="pl-PL" altLang="pl-PL" sz="2400" dirty="0"/>
              <a:t>Na końcu księgi arkuszy ocen umieszcza się adnotację odpowiednio:</a:t>
            </a:r>
          </a:p>
          <a:p>
            <a:pPr marL="0" indent="0" algn="just">
              <a:buNone/>
            </a:pPr>
            <a:r>
              <a:rPr lang="pl-PL" altLang="pl-PL" sz="2400" dirty="0"/>
              <a:t>1) "Księga zawiera:</a:t>
            </a:r>
          </a:p>
          <a:p>
            <a:pPr marL="0" indent="0" algn="just">
              <a:buNone/>
            </a:pPr>
            <a:r>
              <a:rPr lang="pl-PL" altLang="pl-PL" sz="2400" dirty="0"/>
              <a:t>1) ......................... arkuszy ocen uczniów, którzy ukończyli szkołę;(podać liczbę)</a:t>
            </a:r>
          </a:p>
          <a:p>
            <a:pPr marL="0" indent="0" algn="just">
              <a:buNone/>
            </a:pPr>
            <a:r>
              <a:rPr lang="pl-PL" altLang="pl-PL" sz="2400" dirty="0"/>
              <a:t>2) ......................... arkuszy ocen uczniów, którzy z różnych przyczyn opuścili szkołę.";(podać liczbę)</a:t>
            </a:r>
          </a:p>
          <a:p>
            <a:pPr marL="0" indent="0" algn="just">
              <a:buNone/>
            </a:pPr>
            <a:r>
              <a:rPr lang="pl-PL" altLang="pl-PL" sz="2400" dirty="0"/>
              <a:t>2) "Księga zawiera:</a:t>
            </a:r>
          </a:p>
          <a:p>
            <a:pPr marL="0" indent="0" algn="just">
              <a:buNone/>
            </a:pPr>
            <a:r>
              <a:rPr lang="pl-PL" altLang="pl-PL" sz="2400" dirty="0"/>
              <a:t>1) ......................... arkuszy ocen słuchaczy, którzy ukończyli szkołę;(podać liczbę)</a:t>
            </a:r>
          </a:p>
          <a:p>
            <a:pPr marL="0" indent="0" algn="just">
              <a:buNone/>
            </a:pPr>
            <a:r>
              <a:rPr lang="pl-PL" altLang="pl-PL" sz="2400" dirty="0"/>
              <a:t>2) ......................... arkuszy ocen słuchaczy, którzy z różnych przyczyn opuścili szkołę.".(podać liczbę)</a:t>
            </a:r>
          </a:p>
          <a:p>
            <a:pPr marL="0" indent="0" algn="just">
              <a:buNone/>
            </a:pPr>
            <a:br>
              <a:rPr lang="pl-PL" altLang="pl-PL" sz="2000" dirty="0"/>
            </a:br>
            <a:endParaRPr lang="pl-PL" altLang="pl-PL" sz="2000" dirty="0"/>
          </a:p>
          <a:p>
            <a:pPr algn="just"/>
            <a:endParaRPr lang="pl-PL" altLang="pl-PL" sz="2000" dirty="0"/>
          </a:p>
        </p:txBody>
      </p:sp>
    </p:spTree>
    <p:extLst>
      <p:ext uri="{BB962C8B-B14F-4D97-AF65-F5344CB8AC3E}">
        <p14:creationId xmlns:p14="http://schemas.microsoft.com/office/powerpoint/2010/main" val="2984079411"/>
      </p:ext>
    </p:extLst>
  </p:cSld>
  <p:clrMapOvr>
    <a:masterClrMapping/>
  </p:clrMapOvr>
  <p:transition spd="med">
    <p:checke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3" name="Tytuł 1"/>
          <p:cNvSpPr>
            <a:spLocks noGrp="1" noChangeArrowheads="1"/>
          </p:cNvSpPr>
          <p:nvPr>
            <p:ph type="title"/>
          </p:nvPr>
        </p:nvSpPr>
        <p:spPr/>
        <p:txBody>
          <a:bodyPr/>
          <a:lstStyle/>
          <a:p>
            <a:r>
              <a:rPr lang="pl-PL" altLang="pl-PL" sz="3200" b="1" dirty="0"/>
              <a:t>Księga arkuszy ocen</a:t>
            </a:r>
          </a:p>
        </p:txBody>
      </p:sp>
      <p:sp>
        <p:nvSpPr>
          <p:cNvPr id="340994" name="Symbol zastępczy zawartości 2"/>
          <p:cNvSpPr>
            <a:spLocks noGrp="1" noChangeArrowheads="1"/>
          </p:cNvSpPr>
          <p:nvPr>
            <p:ph idx="1"/>
          </p:nvPr>
        </p:nvSpPr>
        <p:spPr>
          <a:xfrm>
            <a:off x="457200" y="1444625"/>
            <a:ext cx="8223250" cy="4519613"/>
          </a:xfrm>
        </p:spPr>
        <p:txBody>
          <a:bodyPr/>
          <a:lstStyle/>
          <a:p>
            <a:pPr marL="0" indent="0" algn="just">
              <a:buNone/>
            </a:pPr>
            <a:r>
              <a:rPr lang="pl-PL" altLang="pl-PL" sz="2400" b="1" dirty="0"/>
              <a:t>§  15.</a:t>
            </a:r>
          </a:p>
          <a:p>
            <a:pPr marL="0" indent="0" algn="just">
              <a:buNone/>
            </a:pPr>
            <a:r>
              <a:rPr lang="pl-PL" altLang="pl-PL" sz="2400" dirty="0"/>
              <a:t>5.  </a:t>
            </a:r>
            <a:r>
              <a:rPr lang="pl-PL" altLang="pl-PL" sz="2800" dirty="0"/>
              <a:t>Adnotację, o której mowa w ust. 4, opatruje się pieczęcią szkoły oraz pieczątką i podpisem dyrektora szkoły.</a:t>
            </a:r>
          </a:p>
          <a:p>
            <a:pPr marL="0" indent="0" algn="just">
              <a:buNone/>
            </a:pPr>
            <a:br>
              <a:rPr lang="pl-PL" altLang="pl-PL" sz="2400" dirty="0"/>
            </a:br>
            <a:endParaRPr lang="pl-PL" altLang="pl-PL" sz="2400" dirty="0"/>
          </a:p>
          <a:p>
            <a:pPr algn="just"/>
            <a:endParaRPr lang="pl-PL" altLang="pl-PL" dirty="0"/>
          </a:p>
        </p:txBody>
      </p:sp>
    </p:spTree>
    <p:extLst>
      <p:ext uri="{BB962C8B-B14F-4D97-AF65-F5344CB8AC3E}">
        <p14:creationId xmlns:p14="http://schemas.microsoft.com/office/powerpoint/2010/main" val="3732322678"/>
      </p:ext>
    </p:extLst>
  </p:cSld>
  <p:clrMapOvr>
    <a:masterClrMapping/>
  </p:clrMapOvr>
  <p:transition spd="med">
    <p:check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ytuł 1"/>
          <p:cNvSpPr>
            <a:spLocks noGrp="1" noChangeArrowheads="1"/>
          </p:cNvSpPr>
          <p:nvPr>
            <p:ph type="title"/>
          </p:nvPr>
        </p:nvSpPr>
        <p:spPr>
          <a:xfrm>
            <a:off x="468313" y="476250"/>
            <a:ext cx="8223250" cy="720725"/>
          </a:xfrm>
        </p:spPr>
        <p:txBody>
          <a:bodyPr/>
          <a:lstStyle/>
          <a:p>
            <a:pPr eaLnBrk="1" hangingPunct="1"/>
            <a:br>
              <a:rPr lang="pl-PL" altLang="pl-PL" dirty="0"/>
            </a:br>
            <a:r>
              <a:rPr lang="pl-PL" altLang="pl-PL" sz="3200" b="1" dirty="0">
                <a:solidFill>
                  <a:schemeClr val="tx1"/>
                </a:solidFill>
              </a:rPr>
              <a:t>Prawo Oświatowe</a:t>
            </a:r>
            <a:br>
              <a:rPr lang="pl-PL" altLang="pl-PL" dirty="0"/>
            </a:br>
            <a:endParaRPr lang="pl-PL" altLang="pl-PL" dirty="0"/>
          </a:p>
        </p:txBody>
      </p:sp>
      <p:sp>
        <p:nvSpPr>
          <p:cNvPr id="117762" name="Symbol zastępczy zawartości 2"/>
          <p:cNvSpPr>
            <a:spLocks noGrp="1" noChangeArrowheads="1"/>
          </p:cNvSpPr>
          <p:nvPr>
            <p:ph idx="1"/>
          </p:nvPr>
        </p:nvSpPr>
        <p:spPr>
          <a:xfrm>
            <a:off x="323850" y="1196975"/>
            <a:ext cx="8712200" cy="4895850"/>
          </a:xfrm>
        </p:spPr>
        <p:txBody>
          <a:bodyPr/>
          <a:lstStyle/>
          <a:p>
            <a:pPr marL="0" indent="0" algn="just" eaLnBrk="1" hangingPunct="1">
              <a:buNone/>
            </a:pPr>
            <a:r>
              <a:rPr lang="pl-PL" altLang="pl-PL" sz="2400" dirty="0"/>
              <a:t>Zadania organu prowadzącego szkołę lub placówkę </a:t>
            </a:r>
            <a:r>
              <a:rPr lang="pl-PL" altLang="pl-PL" sz="2400" b="1" dirty="0">
                <a:solidFill>
                  <a:schemeClr val="tx1"/>
                </a:solidFill>
              </a:rPr>
              <a:t>(art. 10) </a:t>
            </a:r>
          </a:p>
          <a:p>
            <a:pPr marL="0" indent="0" algn="just" eaLnBrk="1" hangingPunct="1">
              <a:buNone/>
            </a:pPr>
            <a:r>
              <a:rPr lang="pl-PL" altLang="pl-PL" sz="2400" dirty="0"/>
              <a:t>1. Organ prowadzący szkołę lub placówkę odpowiada za jej działalność. Do zadań organu prowadzącego szkołę lub placówkę należy w szczególności:</a:t>
            </a:r>
          </a:p>
          <a:p>
            <a:pPr marL="457200" indent="-457200" algn="just" eaLnBrk="1" hangingPunct="1">
              <a:buFont typeface="+mj-lt"/>
              <a:buAutoNum type="arabicParenR"/>
            </a:pPr>
            <a:r>
              <a:rPr lang="pl-PL" altLang="pl-PL" sz="2400" dirty="0"/>
              <a:t>zapewnienie warunków działania szkoły lub placówki, </a:t>
            </a:r>
            <a:br>
              <a:rPr lang="pl-PL" altLang="pl-PL" sz="2400" dirty="0"/>
            </a:br>
            <a:r>
              <a:rPr lang="pl-PL" altLang="pl-PL" sz="2400" dirty="0"/>
              <a:t>w tym bezpiecznych i higienicznych warunków nauki, wychowania i opieki;</a:t>
            </a:r>
          </a:p>
          <a:p>
            <a:pPr marL="457200" indent="-457200" algn="just" eaLnBrk="1" hangingPunct="1">
              <a:buFont typeface="+mj-lt"/>
              <a:buAutoNum type="arabicParenR"/>
            </a:pPr>
            <a:r>
              <a:rPr lang="pl-PL" altLang="pl-PL" sz="2400" dirty="0"/>
              <a:t>zapewnienie warunków umożliwiających stosowanie specjalnej organizacji nauki i metod pracy dla dzieci                    i młodzieży objętych kształceniem specjalnym;</a:t>
            </a:r>
          </a:p>
          <a:p>
            <a:pPr marL="457200" indent="-457200" algn="just" eaLnBrk="1" hangingPunct="1">
              <a:buFont typeface="+mj-lt"/>
              <a:buAutoNum type="arabicParenR"/>
            </a:pPr>
            <a:r>
              <a:rPr lang="pl-PL" altLang="pl-PL" sz="2400" dirty="0"/>
              <a:t>wykonywanie remontów obiektów szkolnych oraz zadań inwestycyjnych w tym zakresie;</a:t>
            </a:r>
          </a:p>
        </p:txBody>
      </p:sp>
    </p:spTree>
    <p:extLst>
      <p:ext uri="{BB962C8B-B14F-4D97-AF65-F5344CB8AC3E}">
        <p14:creationId xmlns:p14="http://schemas.microsoft.com/office/powerpoint/2010/main" val="1048208949"/>
      </p:ext>
    </p:extLst>
  </p:cSld>
  <p:clrMapOvr>
    <a:masterClrMapping/>
  </p:clrMapOvr>
  <p:transition spd="med">
    <p:checke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7" name="Tytuł 1"/>
          <p:cNvSpPr>
            <a:spLocks noGrp="1" noChangeArrowheads="1"/>
          </p:cNvSpPr>
          <p:nvPr>
            <p:ph type="title"/>
          </p:nvPr>
        </p:nvSpPr>
        <p:spPr/>
        <p:txBody>
          <a:bodyPr/>
          <a:lstStyle/>
          <a:p>
            <a:r>
              <a:rPr lang="pl-PL" altLang="pl-PL" sz="3600" b="1" dirty="0"/>
              <a:t>Sprostowania błędu i oczywistej omyłki</a:t>
            </a:r>
          </a:p>
        </p:txBody>
      </p:sp>
      <p:sp>
        <p:nvSpPr>
          <p:cNvPr id="342018" name="Symbol zastępczy zawartości 2"/>
          <p:cNvSpPr>
            <a:spLocks noGrp="1" noChangeArrowheads="1"/>
          </p:cNvSpPr>
          <p:nvPr>
            <p:ph idx="1"/>
          </p:nvPr>
        </p:nvSpPr>
        <p:spPr>
          <a:xfrm>
            <a:off x="457200" y="1397000"/>
            <a:ext cx="8223250" cy="4840288"/>
          </a:xfrm>
        </p:spPr>
        <p:txBody>
          <a:bodyPr/>
          <a:lstStyle/>
          <a:p>
            <a:pPr marL="0" indent="0" algn="just">
              <a:buNone/>
            </a:pPr>
            <a:r>
              <a:rPr lang="pl-PL" altLang="pl-PL" sz="2400" b="1" dirty="0"/>
              <a:t>§  25.</a:t>
            </a:r>
          </a:p>
          <a:p>
            <a:pPr marL="457200" indent="-457200" algn="just">
              <a:buFont typeface="+mj-lt"/>
              <a:buAutoNum type="arabicPeriod"/>
            </a:pPr>
            <a:r>
              <a:rPr lang="pl-PL" altLang="pl-PL" sz="2200" dirty="0"/>
              <a:t>Sprostowania błędu i oczywistej omyłki </a:t>
            </a:r>
            <a:r>
              <a:rPr lang="pl-PL" altLang="pl-PL" sz="2200" b="1" dirty="0"/>
              <a:t>w księdze ewidencji</a:t>
            </a:r>
            <a:r>
              <a:rPr lang="pl-PL" altLang="pl-PL" sz="2200" dirty="0"/>
              <a:t>, o której mowa w § 3 ust. 1, a także w księdze uczniów, księdze słuchaczy, księdze wychowanków oraz arkuszu ocen ucznia albo słuchacza dokonuje </a:t>
            </a:r>
            <a:r>
              <a:rPr lang="pl-PL" altLang="pl-PL" sz="2200" b="1" dirty="0"/>
              <a:t>dyrektor szkoły lub placówki albo osoba przez niego upoważniona do dokonania sprostowania.</a:t>
            </a:r>
          </a:p>
          <a:p>
            <a:pPr marL="457200" indent="-457200" algn="just">
              <a:buFont typeface="+mj-lt"/>
              <a:buAutoNum type="arabicPeriod"/>
            </a:pPr>
            <a:r>
              <a:rPr lang="pl-PL" altLang="pl-PL" sz="2200" dirty="0"/>
              <a:t>Sprostowania błędu i oczywistej omyłki </a:t>
            </a:r>
            <a:r>
              <a:rPr lang="pl-PL" altLang="pl-PL" sz="2200" b="1" dirty="0"/>
              <a:t>w pozostałej dokumentacji przebiegu nauczania</a:t>
            </a:r>
            <a:r>
              <a:rPr lang="pl-PL" altLang="pl-PL" sz="2200" dirty="0"/>
              <a:t>, działalności wychowawczej i opiekuńczej dokonuje </a:t>
            </a:r>
            <a:r>
              <a:rPr lang="pl-PL" altLang="pl-PL" sz="2200" b="1" dirty="0"/>
              <a:t>osoba, która taki błąd lub omyłkę popełniła</a:t>
            </a:r>
            <a:r>
              <a:rPr lang="pl-PL" altLang="pl-PL" sz="2200" dirty="0"/>
              <a:t>, lub </a:t>
            </a:r>
            <a:r>
              <a:rPr lang="pl-PL" altLang="pl-PL" sz="2200" b="1" dirty="0"/>
              <a:t>dyrektor</a:t>
            </a:r>
            <a:r>
              <a:rPr lang="pl-PL" altLang="pl-PL" sz="2200" dirty="0"/>
              <a:t> przedszkola, szkoły lub placówki albo </a:t>
            </a:r>
            <a:r>
              <a:rPr lang="pl-PL" altLang="pl-PL" sz="2200" b="1" dirty="0"/>
              <a:t>osoba </a:t>
            </a:r>
            <a:r>
              <a:rPr lang="pl-PL" altLang="pl-PL" sz="2200" dirty="0"/>
              <a:t>przez niego </a:t>
            </a:r>
            <a:r>
              <a:rPr lang="pl-PL" altLang="pl-PL" sz="2200" b="1" dirty="0"/>
              <a:t>upoważniona</a:t>
            </a:r>
            <a:r>
              <a:rPr lang="pl-PL" altLang="pl-PL" sz="2200" dirty="0"/>
              <a:t> do dokonania sprostowania.</a:t>
            </a:r>
          </a:p>
          <a:p>
            <a:pPr algn="just"/>
            <a:endParaRPr lang="pl-PL" altLang="pl-PL" dirty="0"/>
          </a:p>
        </p:txBody>
      </p:sp>
    </p:spTree>
    <p:extLst>
      <p:ext uri="{BB962C8B-B14F-4D97-AF65-F5344CB8AC3E}">
        <p14:creationId xmlns:p14="http://schemas.microsoft.com/office/powerpoint/2010/main" val="3871974829"/>
      </p:ext>
    </p:extLst>
  </p:cSld>
  <p:clrMapOvr>
    <a:masterClrMapping/>
  </p:clrMapOvr>
  <p:transition spd="med">
    <p:checke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5" name="Tytuł 1"/>
          <p:cNvSpPr>
            <a:spLocks noGrp="1" noChangeArrowheads="1"/>
          </p:cNvSpPr>
          <p:nvPr>
            <p:ph type="title"/>
          </p:nvPr>
        </p:nvSpPr>
        <p:spPr/>
        <p:txBody>
          <a:bodyPr/>
          <a:lstStyle/>
          <a:p>
            <a:r>
              <a:rPr lang="pl-PL" altLang="pl-PL" sz="3200" b="1" dirty="0"/>
              <a:t>Sprostowania błędu i oczywistej omyłki</a:t>
            </a:r>
          </a:p>
        </p:txBody>
      </p:sp>
      <p:sp>
        <p:nvSpPr>
          <p:cNvPr id="344066" name="Symbol zastępczy zawartości 2"/>
          <p:cNvSpPr>
            <a:spLocks noGrp="1" noChangeArrowheads="1"/>
          </p:cNvSpPr>
          <p:nvPr>
            <p:ph idx="1"/>
          </p:nvPr>
        </p:nvSpPr>
        <p:spPr/>
        <p:txBody>
          <a:bodyPr/>
          <a:lstStyle/>
          <a:p>
            <a:pPr marL="0" indent="0" algn="just">
              <a:buNone/>
            </a:pPr>
            <a:r>
              <a:rPr lang="pl-PL" altLang="pl-PL" sz="2400" b="1" dirty="0"/>
              <a:t>§  25.</a:t>
            </a:r>
          </a:p>
          <a:p>
            <a:pPr marL="0" indent="0" algn="just">
              <a:buNone/>
            </a:pPr>
            <a:r>
              <a:rPr lang="pl-PL" altLang="pl-PL" sz="2400" dirty="0"/>
              <a:t>3.  </a:t>
            </a:r>
            <a:r>
              <a:rPr lang="pl-PL" altLang="pl-PL" sz="2800" dirty="0"/>
              <a:t>Sprostowania błędu i oczywistej omyłki dokonuje się przez skreślenie </a:t>
            </a:r>
            <a:r>
              <a:rPr lang="pl-PL" altLang="pl-PL" sz="2800" b="1" dirty="0">
                <a:solidFill>
                  <a:srgbClr val="FF0000"/>
                </a:solidFill>
              </a:rPr>
              <a:t>kolorem czerwonym </a:t>
            </a:r>
            <a:r>
              <a:rPr lang="pl-PL" altLang="pl-PL" sz="2800" dirty="0"/>
              <a:t>nieprawidłowych wyrazów i czytelne wpisanie </a:t>
            </a:r>
            <a:r>
              <a:rPr lang="pl-PL" altLang="pl-PL" sz="2800" b="1" dirty="0">
                <a:solidFill>
                  <a:srgbClr val="FF0000"/>
                </a:solidFill>
              </a:rPr>
              <a:t>kolorem czerwonym </a:t>
            </a:r>
            <a:r>
              <a:rPr lang="pl-PL" altLang="pl-PL" sz="2800" dirty="0"/>
              <a:t>nad skreślonymi wyrazami właściwych danych oraz wpisanie daty </a:t>
            </a:r>
          </a:p>
          <a:p>
            <a:pPr marL="0" indent="0" algn="just">
              <a:buNone/>
            </a:pPr>
            <a:r>
              <a:rPr lang="pl-PL" altLang="pl-PL" sz="2800" dirty="0"/>
              <a:t>i złożenie czytelnego podpisu przez osobę dokonującą sprostowania.</a:t>
            </a:r>
          </a:p>
          <a:p>
            <a:pPr algn="just"/>
            <a:endParaRPr lang="pl-PL" altLang="pl-PL" dirty="0"/>
          </a:p>
        </p:txBody>
      </p:sp>
    </p:spTree>
    <p:extLst>
      <p:ext uri="{BB962C8B-B14F-4D97-AF65-F5344CB8AC3E}">
        <p14:creationId xmlns:p14="http://schemas.microsoft.com/office/powerpoint/2010/main" val="3742861618"/>
      </p:ext>
    </p:extLst>
  </p:cSld>
  <p:clrMapOvr>
    <a:masterClrMapping/>
  </p:clrMapOvr>
  <p:transition spd="med">
    <p:checke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3" name="Tytuł 1"/>
          <p:cNvSpPr>
            <a:spLocks noGrp="1" noChangeArrowheads="1"/>
          </p:cNvSpPr>
          <p:nvPr>
            <p:ph type="title"/>
          </p:nvPr>
        </p:nvSpPr>
        <p:spPr/>
        <p:txBody>
          <a:bodyPr/>
          <a:lstStyle/>
          <a:p>
            <a:r>
              <a:rPr lang="pl-PL" altLang="pl-PL" sz="3200" b="1" dirty="0"/>
              <a:t>Upoważnienie</a:t>
            </a:r>
          </a:p>
        </p:txBody>
      </p:sp>
      <p:sp>
        <p:nvSpPr>
          <p:cNvPr id="346114" name="Symbol zastępczy zawartości 2"/>
          <p:cNvSpPr>
            <a:spLocks noGrp="1" noChangeArrowheads="1"/>
          </p:cNvSpPr>
          <p:nvPr>
            <p:ph idx="1"/>
          </p:nvPr>
        </p:nvSpPr>
        <p:spPr/>
        <p:txBody>
          <a:bodyPr anchor="ctr"/>
          <a:lstStyle/>
          <a:p>
            <a:pPr algn="ctr"/>
            <a:r>
              <a:rPr lang="pl-PL" altLang="pl-PL" sz="2800" dirty="0">
                <a:solidFill>
                  <a:srgbClr val="FF0000"/>
                </a:solidFill>
                <a:hlinkClick r:id="rId2"/>
              </a:rPr>
              <a:t>Upowaznienie_arkusze ocen ucznia</a:t>
            </a:r>
            <a:endParaRPr lang="pl-PL" altLang="pl-PL" sz="2800" dirty="0">
              <a:solidFill>
                <a:srgbClr val="FF0000"/>
              </a:solidFill>
            </a:endParaRPr>
          </a:p>
          <a:p>
            <a:pPr algn="ctr"/>
            <a:r>
              <a:rPr lang="pl-PL" altLang="pl-PL" sz="2800" dirty="0">
                <a:solidFill>
                  <a:srgbClr val="FF0000"/>
                </a:solidFill>
                <a:hlinkClick r:id="rId3"/>
              </a:rPr>
              <a:t>Duplikat na druku</a:t>
            </a:r>
            <a:endParaRPr lang="pl-PL" altLang="pl-PL" sz="2800" dirty="0">
              <a:solidFill>
                <a:srgbClr val="FF0000"/>
              </a:solidFill>
            </a:endParaRPr>
          </a:p>
          <a:p>
            <a:pPr algn="ctr"/>
            <a:r>
              <a:rPr lang="pl-PL" altLang="pl-PL" sz="2800" dirty="0">
                <a:solidFill>
                  <a:srgbClr val="FF0000"/>
                </a:solidFill>
                <a:hlinkClick r:id="rId4"/>
              </a:rPr>
              <a:t>Duplikat bez druku</a:t>
            </a:r>
            <a:r>
              <a:rPr lang="pl-PL" altLang="pl-PL" sz="2800" dirty="0">
                <a:solidFill>
                  <a:srgbClr val="FF0000"/>
                </a:solidFill>
              </a:rPr>
              <a:t> </a:t>
            </a:r>
          </a:p>
        </p:txBody>
      </p:sp>
    </p:spTree>
    <p:extLst>
      <p:ext uri="{BB962C8B-B14F-4D97-AF65-F5344CB8AC3E}">
        <p14:creationId xmlns:p14="http://schemas.microsoft.com/office/powerpoint/2010/main" val="2430628507"/>
      </p:ext>
    </p:extLst>
  </p:cSld>
  <p:clrMapOvr>
    <a:masterClrMapping/>
  </p:clrMapOvr>
  <p:transition spd="med">
    <p:checke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1372A65-C6BB-C741-B7F7-2261E68B1E8A}"/>
              </a:ext>
            </a:extLst>
          </p:cNvPr>
          <p:cNvSpPr>
            <a:spLocks noGrp="1"/>
          </p:cNvSpPr>
          <p:nvPr>
            <p:ph type="title"/>
          </p:nvPr>
        </p:nvSpPr>
        <p:spPr/>
        <p:txBody>
          <a:bodyPr/>
          <a:lstStyle/>
          <a:p>
            <a:r>
              <a:rPr lang="pl-PL" sz="3200" b="1" dirty="0"/>
              <a:t>Przykłady pism</a:t>
            </a:r>
          </a:p>
        </p:txBody>
      </p:sp>
      <p:sp>
        <p:nvSpPr>
          <p:cNvPr id="3" name="Symbol zastępczy zawartości 2">
            <a:extLst>
              <a:ext uri="{FF2B5EF4-FFF2-40B4-BE49-F238E27FC236}">
                <a16:creationId xmlns:a16="http://schemas.microsoft.com/office/drawing/2014/main" id="{B4EC7401-16F5-D042-A88F-3AE7ED2B657D}"/>
              </a:ext>
            </a:extLst>
          </p:cNvPr>
          <p:cNvSpPr>
            <a:spLocks noGrp="1"/>
          </p:cNvSpPr>
          <p:nvPr>
            <p:ph idx="1"/>
          </p:nvPr>
        </p:nvSpPr>
        <p:spPr/>
        <p:txBody>
          <a:bodyPr/>
          <a:lstStyle/>
          <a:p>
            <a:endParaRPr lang="pl-PL" sz="2800" dirty="0">
              <a:hlinkClick r:id="rId2"/>
            </a:endParaRPr>
          </a:p>
          <a:p>
            <a:r>
              <a:rPr lang="pl-PL" sz="2800" dirty="0">
                <a:hlinkClick r:id="rId2"/>
              </a:rPr>
              <a:t>Organizacja i przyjmowanie skarg i wniosków</a:t>
            </a:r>
            <a:endParaRPr lang="pl-PL" sz="2800" dirty="0"/>
          </a:p>
          <a:p>
            <a:r>
              <a:rPr lang="pl-PL" sz="2800" dirty="0">
                <a:hlinkClick r:id="rId3"/>
              </a:rPr>
              <a:t>Spis spraw nowego typu </a:t>
            </a:r>
            <a:endParaRPr lang="pl-PL" sz="2800" dirty="0"/>
          </a:p>
          <a:p>
            <a:r>
              <a:rPr lang="pl-PL" sz="2800" dirty="0">
                <a:hlinkClick r:id="rId4"/>
              </a:rPr>
              <a:t>Wniosek o wydanie opinii o uczniu</a:t>
            </a:r>
            <a:endParaRPr lang="pl-PL" sz="2800" dirty="0"/>
          </a:p>
          <a:p>
            <a:r>
              <a:rPr lang="pl-PL" sz="2800" dirty="0">
                <a:hlinkClick r:id="rId5"/>
              </a:rPr>
              <a:t>Zawieszenie reprezentowania szkoły - J. Klasowy 7a</a:t>
            </a:r>
            <a:endParaRPr lang="pl-PL" sz="2800" dirty="0"/>
          </a:p>
          <a:p>
            <a:r>
              <a:rPr lang="pl-PL" sz="2800" dirty="0">
                <a:hlinkClick r:id="rId6"/>
              </a:rPr>
              <a:t>Wniosek o stypendium za wyniki w nauce</a:t>
            </a:r>
            <a:endParaRPr lang="pl-PL" sz="2800" dirty="0"/>
          </a:p>
          <a:p>
            <a:r>
              <a:rPr lang="pl-PL" sz="2800" dirty="0">
                <a:hlinkClick r:id="rId7"/>
              </a:rPr>
              <a:t>Wniosek o stypendium za osiągnięcia sportowe</a:t>
            </a:r>
            <a:endParaRPr lang="pl-PL" sz="2800" dirty="0"/>
          </a:p>
        </p:txBody>
      </p:sp>
    </p:spTree>
    <p:extLst>
      <p:ext uri="{BB962C8B-B14F-4D97-AF65-F5344CB8AC3E}">
        <p14:creationId xmlns:p14="http://schemas.microsoft.com/office/powerpoint/2010/main" val="3051668113"/>
      </p:ext>
    </p:extLst>
  </p:cSld>
  <p:clrMapOvr>
    <a:masterClrMapping/>
  </p:clrMapOvr>
  <p:transition spd="med">
    <p:checke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FDEECBC-BF87-8047-A8F3-F03661AE5421}"/>
              </a:ext>
            </a:extLst>
          </p:cNvPr>
          <p:cNvSpPr>
            <a:spLocks noGrp="1"/>
          </p:cNvSpPr>
          <p:nvPr>
            <p:ph type="title"/>
          </p:nvPr>
        </p:nvSpPr>
        <p:spPr/>
        <p:txBody>
          <a:bodyPr/>
          <a:lstStyle/>
          <a:p>
            <a:r>
              <a:rPr lang="pl-PL" sz="3200" b="1" dirty="0"/>
              <a:t>Wykonywanie zadań z zakresu księgowości i ZFŚS</a:t>
            </a:r>
          </a:p>
        </p:txBody>
      </p:sp>
      <p:sp>
        <p:nvSpPr>
          <p:cNvPr id="3" name="Symbol zastępczy zawartości 2">
            <a:extLst>
              <a:ext uri="{FF2B5EF4-FFF2-40B4-BE49-F238E27FC236}">
                <a16:creationId xmlns:a16="http://schemas.microsoft.com/office/drawing/2014/main" id="{B4FF2263-44D1-524F-A750-74593B9B4A45}"/>
              </a:ext>
            </a:extLst>
          </p:cNvPr>
          <p:cNvSpPr>
            <a:spLocks noGrp="1"/>
          </p:cNvSpPr>
          <p:nvPr>
            <p:ph idx="1"/>
          </p:nvPr>
        </p:nvSpPr>
        <p:spPr/>
        <p:txBody>
          <a:bodyPr/>
          <a:lstStyle/>
          <a:p>
            <a:r>
              <a:rPr lang="pl-PL" dirty="0">
                <a:hlinkClick r:id="rId2"/>
              </a:rPr>
              <a:t>Wzór opisu dowodu księgowego</a:t>
            </a:r>
            <a:endParaRPr lang="pl-PL" dirty="0"/>
          </a:p>
          <a:p>
            <a:r>
              <a:rPr lang="pl-PL" dirty="0">
                <a:hlinkClick r:id="rId3"/>
              </a:rPr>
              <a:t>ZFŚS-Oświadczenie o dochodach</a:t>
            </a:r>
            <a:endParaRPr lang="pl-PL" dirty="0"/>
          </a:p>
        </p:txBody>
      </p:sp>
    </p:spTree>
    <p:extLst>
      <p:ext uri="{BB962C8B-B14F-4D97-AF65-F5344CB8AC3E}">
        <p14:creationId xmlns:p14="http://schemas.microsoft.com/office/powerpoint/2010/main" val="2118214542"/>
      </p:ext>
    </p:extLst>
  </p:cSld>
  <p:clrMapOvr>
    <a:masterClrMapping/>
  </p:clrMapOvr>
  <p:transition spd="med">
    <p:checke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628800"/>
            <a:ext cx="8223250" cy="4781550"/>
          </a:xfrm>
        </p:spPr>
        <p:txBody>
          <a:bodyPr/>
          <a:lstStyle/>
          <a:p>
            <a:pPr marL="342900" indent="-342900" algn="just">
              <a:buFont typeface="Arial" panose="020B0604020202020204" pitchFamily="34" charset="0"/>
              <a:buChar char="•"/>
              <a:defRPr/>
            </a:pPr>
            <a:r>
              <a:rPr lang="pl-PL" sz="2400" b="1" dirty="0"/>
              <a:t>Administrator</a:t>
            </a:r>
          </a:p>
          <a:p>
            <a:pPr marL="0" indent="0" algn="just">
              <a:buNone/>
              <a:defRPr/>
            </a:pPr>
            <a:r>
              <a:rPr lang="pl-PL" sz="2400" dirty="0"/>
              <a:t>Administratorem danych osobowych uczniów, ich rodziców, nauczycieli, pracowników szkoły jest ten, kto decyduje </a:t>
            </a:r>
            <a:br>
              <a:rPr lang="pl-PL" sz="2400" dirty="0"/>
            </a:br>
            <a:r>
              <a:rPr lang="pl-PL" sz="2400" dirty="0"/>
              <a:t>o celach i sposobach przetwarzania tych danych, czyli szkoła, którą reprezentuje </a:t>
            </a:r>
            <a:r>
              <a:rPr lang="pl-PL" sz="2400" b="1" dirty="0"/>
              <a:t>dyrektor szkoły</a:t>
            </a:r>
            <a:r>
              <a:rPr lang="pl-PL" sz="2400" dirty="0"/>
              <a:t>.</a:t>
            </a:r>
          </a:p>
          <a:p>
            <a:pPr marL="342900" indent="-342900" algn="just">
              <a:buFont typeface="Arial" panose="020B0604020202020204" pitchFamily="34" charset="0"/>
              <a:buChar char="•"/>
              <a:defRPr/>
            </a:pPr>
            <a:r>
              <a:rPr lang="pl-PL" sz="2400" b="1" dirty="0"/>
              <a:t>Legalność przetwarzania danych osobowych </a:t>
            </a:r>
            <a:br>
              <a:rPr lang="pl-PL" sz="2400" b="1" dirty="0"/>
            </a:br>
            <a:r>
              <a:rPr lang="pl-PL" sz="2400" b="1" dirty="0"/>
              <a:t>w szkole</a:t>
            </a:r>
          </a:p>
          <a:p>
            <a:pPr marL="0" indent="0" algn="just">
              <a:buNone/>
              <a:defRPr/>
            </a:pPr>
            <a:r>
              <a:rPr lang="pl-PL" sz="2400" b="1" dirty="0"/>
              <a:t>„Zgoda” </a:t>
            </a:r>
            <a:r>
              <a:rPr lang="pl-PL" sz="2400" dirty="0"/>
              <a:t>osoby, której dane dotyczą oznacza dobrowolne, konkretne, świadome i jednoznaczne okazanie woli, którym osoba, której dane dotyczą, w formie oświadczenia lub wyraźnego działania potwierdzającego, przyzwala na przetwarzanie dotyczących jej danych osobowych.</a:t>
            </a:r>
            <a:endParaRPr lang="pl-PL" sz="2400" b="1" dirty="0"/>
          </a:p>
        </p:txBody>
      </p:sp>
    </p:spTree>
    <p:extLst>
      <p:ext uri="{BB962C8B-B14F-4D97-AF65-F5344CB8AC3E}">
        <p14:creationId xmlns:p14="http://schemas.microsoft.com/office/powerpoint/2010/main" val="3148293040"/>
      </p:ext>
    </p:extLst>
  </p:cSld>
  <p:clrMapOvr>
    <a:masterClrMapping/>
  </p:clrMapOvr>
  <p:transition spd="med">
    <p:checke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3" name="Tytuł 1"/>
          <p:cNvSpPr>
            <a:spLocks noGrp="1" noChangeArrowheads="1"/>
          </p:cNvSpPr>
          <p:nvPr>
            <p:ph type="title"/>
          </p:nvPr>
        </p:nvSpPr>
        <p:spPr/>
        <p:txBody>
          <a:bodyPr/>
          <a:lstStyle/>
          <a:p>
            <a:r>
              <a:rPr lang="pl-PL" sz="3200" b="1" dirty="0"/>
              <a:t>RODO w praktyce szkolnej</a:t>
            </a:r>
            <a:endParaRPr lang="pl-PL" altLang="pl-PL" sz="3200" b="1" dirty="0"/>
          </a:p>
        </p:txBody>
      </p:sp>
      <p:sp>
        <p:nvSpPr>
          <p:cNvPr id="3" name="Symbol zastępczy zawartości 2"/>
          <p:cNvSpPr>
            <a:spLocks noGrp="1"/>
          </p:cNvSpPr>
          <p:nvPr>
            <p:ph idx="1"/>
          </p:nvPr>
        </p:nvSpPr>
        <p:spPr>
          <a:xfrm>
            <a:off x="457200" y="1600200"/>
            <a:ext cx="8223250" cy="4781550"/>
          </a:xfrm>
        </p:spPr>
        <p:txBody>
          <a:bodyPr/>
          <a:lstStyle/>
          <a:p>
            <a:pPr marL="0" indent="0" algn="just">
              <a:buNone/>
              <a:defRPr/>
            </a:pPr>
            <a:r>
              <a:rPr lang="pl-PL" sz="2400" dirty="0"/>
              <a:t>Szkoła, reprezentowana przez swojego dyrektora, przetwarza dane na podstawie przepisów odnoszących się ściśle do funkcjonowania oświaty. </a:t>
            </a:r>
          </a:p>
          <a:p>
            <a:pPr marL="0" indent="0" algn="just">
              <a:buNone/>
              <a:defRPr/>
            </a:pPr>
            <a:r>
              <a:rPr lang="pl-PL" sz="2400" dirty="0"/>
              <a:t>Przede wszystkim są to: </a:t>
            </a:r>
          </a:p>
          <a:p>
            <a:pPr marL="342900" indent="-342900" algn="just">
              <a:buFont typeface="Arial" panose="020B0604020202020204" pitchFamily="34" charset="0"/>
              <a:buChar char="•"/>
              <a:defRPr/>
            </a:pPr>
            <a:r>
              <a:rPr lang="pl-PL" sz="2400" dirty="0"/>
              <a:t>Prawo oświatowe; </a:t>
            </a:r>
          </a:p>
          <a:p>
            <a:pPr marL="342900" indent="-342900" algn="just">
              <a:buFont typeface="Arial" panose="020B0604020202020204" pitchFamily="34" charset="0"/>
              <a:buChar char="•"/>
              <a:defRPr/>
            </a:pPr>
            <a:r>
              <a:rPr lang="pl-PL" sz="2400" dirty="0"/>
              <a:t>Karta Nauczyciela ; </a:t>
            </a:r>
          </a:p>
          <a:p>
            <a:pPr marL="342900" indent="-342900" algn="just">
              <a:buFont typeface="Arial" panose="020B0604020202020204" pitchFamily="34" charset="0"/>
              <a:buChar char="•"/>
              <a:defRPr/>
            </a:pPr>
            <a:r>
              <a:rPr lang="pl-PL" sz="2400" dirty="0"/>
              <a:t>ustawa o systemie oświaty; </a:t>
            </a:r>
          </a:p>
          <a:p>
            <a:pPr marL="342900" indent="-342900" algn="just">
              <a:buFont typeface="Arial" panose="020B0604020202020204" pitchFamily="34" charset="0"/>
              <a:buChar char="•"/>
              <a:defRPr/>
            </a:pPr>
            <a:r>
              <a:rPr lang="pl-PL" sz="2400" dirty="0"/>
              <a:t>ustawa o systemie informacji oświatowej ; </a:t>
            </a:r>
          </a:p>
          <a:p>
            <a:pPr marL="342900" indent="-342900" algn="just">
              <a:buFont typeface="Arial" panose="020B0604020202020204" pitchFamily="34" charset="0"/>
              <a:buChar char="•"/>
              <a:defRPr/>
            </a:pPr>
            <a:r>
              <a:rPr lang="pl-PL" sz="2400" dirty="0"/>
              <a:t>ustawa o finansowaniu zadań oświatowych; </a:t>
            </a:r>
          </a:p>
          <a:p>
            <a:pPr marL="342900" indent="-342900" algn="just">
              <a:buFont typeface="Arial" panose="020B0604020202020204" pitchFamily="34" charset="0"/>
              <a:buChar char="•"/>
              <a:defRPr/>
            </a:pPr>
            <a:r>
              <a:rPr lang="pl-PL" sz="2400" dirty="0"/>
              <a:t>rozporządzenia do ww. ustaw.</a:t>
            </a:r>
          </a:p>
        </p:txBody>
      </p:sp>
    </p:spTree>
    <p:extLst>
      <p:ext uri="{BB962C8B-B14F-4D97-AF65-F5344CB8AC3E}">
        <p14:creationId xmlns:p14="http://schemas.microsoft.com/office/powerpoint/2010/main" val="3696781857"/>
      </p:ext>
    </p:extLst>
  </p:cSld>
  <p:clrMapOvr>
    <a:masterClrMapping/>
  </p:clrMapOvr>
  <p:transition spd="med">
    <p:checke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7" name="Tytuł 1"/>
          <p:cNvSpPr>
            <a:spLocks noGrp="1" noChangeArrowheads="1"/>
          </p:cNvSpPr>
          <p:nvPr>
            <p:ph type="title"/>
          </p:nvPr>
        </p:nvSpPr>
        <p:spPr/>
        <p:txBody>
          <a:bodyPr/>
          <a:lstStyle/>
          <a:p>
            <a:r>
              <a:rPr lang="pl-PL" sz="3200" b="1" dirty="0"/>
              <a:t>RODO w praktyce szkolnej</a:t>
            </a:r>
            <a:endParaRPr lang="pl-PL" altLang="pl-PL" sz="3200" b="1" dirty="0"/>
          </a:p>
        </p:txBody>
      </p:sp>
      <p:sp>
        <p:nvSpPr>
          <p:cNvPr id="3" name="Symbol zastępczy zawartości 2"/>
          <p:cNvSpPr>
            <a:spLocks noGrp="1"/>
          </p:cNvSpPr>
          <p:nvPr>
            <p:ph idx="1"/>
          </p:nvPr>
        </p:nvSpPr>
        <p:spPr/>
        <p:txBody>
          <a:bodyPr/>
          <a:lstStyle/>
          <a:p>
            <a:pPr marL="342900" indent="-342900" algn="just">
              <a:buFont typeface="Arial" panose="020B0604020202020204" pitchFamily="34" charset="0"/>
              <a:buChar char="•"/>
              <a:defRPr/>
            </a:pPr>
            <a:r>
              <a:rPr lang="pl-PL" sz="2400" b="1" dirty="0"/>
              <a:t>Obowiązek prowadzenia rejestru czynności przetwarzania danych osobowych</a:t>
            </a:r>
          </a:p>
          <a:p>
            <a:pPr marL="0" indent="0" algn="just">
              <a:buNone/>
              <a:defRPr/>
            </a:pPr>
            <a:r>
              <a:rPr lang="pl-PL" sz="2400" dirty="0"/>
              <a:t>RODO przewiduje, że administratorzy mają obowiązek prowadzenia rejestru czynności przetwarzania danych  osobowych. Art. 30 RODO wskazuje jego obligatoryjne elementy. </a:t>
            </a:r>
          </a:p>
          <a:p>
            <a:pPr marL="0" indent="0" algn="just">
              <a:buNone/>
              <a:defRPr/>
            </a:pPr>
            <a:r>
              <a:rPr lang="pl-PL" sz="2400" b="1" dirty="0">
                <a:hlinkClick r:id="rId2"/>
              </a:rPr>
              <a:t>Rejestr czynności przetwarzania (przykłady dla </a:t>
            </a:r>
          </a:p>
          <a:p>
            <a:pPr marL="0" indent="0" algn="just">
              <a:buNone/>
              <a:defRPr/>
            </a:pPr>
            <a:r>
              <a:rPr lang="pl-PL" sz="2400" b="1" dirty="0">
                <a:hlinkClick r:id="rId2"/>
              </a:rPr>
              <a:t>szkoły).xlsx</a:t>
            </a:r>
            <a:endParaRPr lang="pl-PL" sz="2400" b="1" dirty="0"/>
          </a:p>
        </p:txBody>
      </p:sp>
    </p:spTree>
    <p:extLst>
      <p:ext uri="{BB962C8B-B14F-4D97-AF65-F5344CB8AC3E}">
        <p14:creationId xmlns:p14="http://schemas.microsoft.com/office/powerpoint/2010/main" val="2200958180"/>
      </p:ext>
    </p:extLst>
  </p:cSld>
  <p:clrMapOvr>
    <a:masterClrMapping/>
  </p:clrMapOvr>
  <p:transition spd="med">
    <p:checke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798E059-C50C-B247-A05A-9FBEBD81C54F}"/>
              </a:ext>
            </a:extLst>
          </p:cNvPr>
          <p:cNvSpPr>
            <a:spLocks noGrp="1"/>
          </p:cNvSpPr>
          <p:nvPr>
            <p:ph type="title"/>
          </p:nvPr>
        </p:nvSpPr>
        <p:spPr>
          <a:xfrm>
            <a:off x="457200" y="274638"/>
            <a:ext cx="8229600" cy="891380"/>
          </a:xfrm>
        </p:spPr>
        <p:txBody>
          <a:bodyPr/>
          <a:lstStyle/>
          <a:p>
            <a:br>
              <a:rPr lang="pl-PL" sz="3200" dirty="0"/>
            </a:br>
            <a:r>
              <a:rPr lang="pl-PL" sz="3200" b="1" dirty="0"/>
              <a:t>RODO w praktyce szkolnej </a:t>
            </a:r>
            <a:br>
              <a:rPr lang="pl-PL" sz="3200" dirty="0"/>
            </a:br>
            <a:endParaRPr lang="pl-PL" sz="3200" dirty="0"/>
          </a:p>
        </p:txBody>
      </p:sp>
      <p:sp>
        <p:nvSpPr>
          <p:cNvPr id="3" name="Symbol zastępczy zawartości 2">
            <a:extLst>
              <a:ext uri="{FF2B5EF4-FFF2-40B4-BE49-F238E27FC236}">
                <a16:creationId xmlns:a16="http://schemas.microsoft.com/office/drawing/2014/main" id="{4730FE5C-C178-E14C-923E-747E77291544}"/>
              </a:ext>
            </a:extLst>
          </p:cNvPr>
          <p:cNvSpPr>
            <a:spLocks noGrp="1"/>
          </p:cNvSpPr>
          <p:nvPr>
            <p:ph idx="1"/>
          </p:nvPr>
        </p:nvSpPr>
        <p:spPr>
          <a:xfrm>
            <a:off x="457200" y="1166018"/>
            <a:ext cx="8229600" cy="5503342"/>
          </a:xfrm>
        </p:spPr>
        <p:txBody>
          <a:bodyPr/>
          <a:lstStyle/>
          <a:p>
            <a:pPr>
              <a:buFont typeface="Arial" panose="020B0604020202020204" pitchFamily="34" charset="0"/>
              <a:buChar char="•"/>
              <a:defRPr/>
            </a:pPr>
            <a:r>
              <a:rPr lang="pl-PL" sz="2800" b="1" dirty="0"/>
              <a:t>Monitoring wizyjny w szkołach </a:t>
            </a:r>
          </a:p>
          <a:p>
            <a:pPr marL="0" indent="0" algn="just">
              <a:buNone/>
              <a:defRPr/>
            </a:pPr>
            <a:r>
              <a:rPr lang="pl-PL" sz="2800" dirty="0"/>
              <a:t>Monitoring wizyjny jest </a:t>
            </a:r>
            <a:r>
              <a:rPr lang="pl-PL" sz="2800" u="sng" dirty="0"/>
              <a:t>inwazyjną formą przetwarzania danych osobowych</a:t>
            </a:r>
            <a:r>
              <a:rPr lang="pl-PL" sz="2800" dirty="0"/>
              <a:t>. Dlatego administrator powinien  szczególnie wnikliwie przeanalizować́ potrzebę̨ jego stosowania.</a:t>
            </a:r>
          </a:p>
          <a:p>
            <a:pPr marL="0" indent="0" algn="just">
              <a:buNone/>
              <a:defRPr/>
            </a:pPr>
            <a:endParaRPr lang="pl-PL" sz="2800" dirty="0"/>
          </a:p>
          <a:p>
            <a:pPr marL="0" indent="0" algn="just">
              <a:buNone/>
              <a:defRPr/>
            </a:pPr>
            <a:r>
              <a:rPr lang="pl-PL" sz="2800" u="sng" dirty="0"/>
              <a:t>Miejsca monitorowane</a:t>
            </a:r>
            <a:r>
              <a:rPr lang="pl-PL" sz="2800" dirty="0"/>
              <a:t> powinny być wyznaczone </a:t>
            </a:r>
            <a:r>
              <a:rPr lang="pl-PL" sz="2800" b="1" dirty="0"/>
              <a:t>tam, gdzie dochodzi do incydentów albo istnieje realne zagrożenie dla bezpieczeństwa</a:t>
            </a:r>
            <a:r>
              <a:rPr lang="pl-PL" sz="2800" dirty="0"/>
              <a:t>, zaś́ niemożliwe jest objecie takich miejsc innymi formami nadzoru, jak np. w przypadku szkół dyżurami nauczycieli czy pracowników.</a:t>
            </a:r>
            <a:r>
              <a:rPr lang="pl-PL" sz="2800" b="1" dirty="0"/>
              <a:t> </a:t>
            </a:r>
            <a:endParaRPr lang="pl-PL" sz="2800" dirty="0"/>
          </a:p>
          <a:p>
            <a:pPr>
              <a:defRPr/>
            </a:pPr>
            <a:endParaRPr lang="pl-PL" dirty="0"/>
          </a:p>
          <a:p>
            <a:endParaRPr lang="pl-PL" dirty="0"/>
          </a:p>
        </p:txBody>
      </p:sp>
    </p:spTree>
    <p:extLst>
      <p:ext uri="{BB962C8B-B14F-4D97-AF65-F5344CB8AC3E}">
        <p14:creationId xmlns:p14="http://schemas.microsoft.com/office/powerpoint/2010/main" val="4094197249"/>
      </p:ext>
    </p:extLst>
  </p:cSld>
  <p:clrMapOvr>
    <a:masterClrMapping/>
  </p:clrMapOvr>
  <p:transition spd="med">
    <p:checke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172075"/>
          </a:xfrm>
        </p:spPr>
        <p:txBody>
          <a:bodyPr/>
          <a:lstStyle/>
          <a:p>
            <a:pPr marL="342900" indent="-342900" algn="just">
              <a:buFont typeface="Arial" panose="020B0604020202020204" pitchFamily="34" charset="0"/>
              <a:buChar char="•"/>
              <a:defRPr/>
            </a:pPr>
            <a:r>
              <a:rPr lang="pl-PL" sz="2400" b="1" dirty="0"/>
              <a:t>Realizacja obowiązku informacyjnego w trakcie rekrutacji oraz zapewnienie zgodności z prawem przetwarzania danych osobowych spoczywa na szkole</a:t>
            </a:r>
          </a:p>
          <a:p>
            <a:pPr marL="0" indent="0" algn="just">
              <a:buNone/>
              <a:defRPr/>
            </a:pPr>
            <a:r>
              <a:rPr lang="pl-PL" sz="2400" dirty="0"/>
              <a:t>W toku postepowania rekrutacyjnego gromadzone </a:t>
            </a:r>
            <a:r>
              <a:rPr lang="pl-PL" sz="2400" dirty="0" err="1"/>
              <a:t>sa</a:t>
            </a:r>
            <a:r>
              <a:rPr lang="pl-PL" sz="2400" dirty="0"/>
              <a:t>̨ liczne dane osobowe kandydata do szkoły, a w przypadku kandydata niepełnoletniego, także dane jego rodziców.</a:t>
            </a:r>
          </a:p>
          <a:p>
            <a:pPr marL="0" indent="0" algn="just">
              <a:buNone/>
              <a:defRPr/>
            </a:pPr>
            <a:r>
              <a:rPr lang="pl-PL" sz="2400" dirty="0"/>
              <a:t>Na etapie pozyskiwania danych osobowych, szczególne znaczenie ma konieczność spełnienia przez szkoły </a:t>
            </a:r>
            <a:r>
              <a:rPr lang="pl-PL" sz="2400" b="1" dirty="0"/>
              <a:t>obowiązku informacyjnego</a:t>
            </a:r>
            <a:r>
              <a:rPr lang="pl-PL" sz="2400" dirty="0"/>
              <a:t>. </a:t>
            </a:r>
          </a:p>
          <a:p>
            <a:pPr marL="0" indent="0" algn="just">
              <a:buNone/>
              <a:defRPr/>
            </a:pPr>
            <a:r>
              <a:rPr lang="pl-PL" sz="2400" dirty="0"/>
              <a:t>Dotyczy to postepowania rekrutacyjnego </a:t>
            </a:r>
            <a:r>
              <a:rPr lang="pl-PL" sz="2400" b="1" dirty="0">
                <a:solidFill>
                  <a:srgbClr val="0033CC"/>
                </a:solidFill>
              </a:rPr>
              <a:t>do wszystkich szkół i placówek.</a:t>
            </a:r>
          </a:p>
          <a:p>
            <a:pPr marL="0" indent="0" algn="just">
              <a:defRPr/>
            </a:pPr>
            <a:endParaRPr lang="pl-PL" sz="2400" dirty="0"/>
          </a:p>
          <a:p>
            <a:pPr marL="0" indent="0" algn="just">
              <a:defRPr/>
            </a:pPr>
            <a:endParaRPr lang="pl-PL" sz="2400" b="1" dirty="0"/>
          </a:p>
          <a:p>
            <a:pPr marL="342900" indent="-342900" algn="just">
              <a:buFont typeface="Arial" panose="020B0604020202020204" pitchFamily="34" charset="0"/>
              <a:buChar char="•"/>
              <a:defRPr/>
            </a:pPr>
            <a:endParaRPr lang="pl-PL" sz="2400" b="1" dirty="0"/>
          </a:p>
          <a:p>
            <a:pPr algn="just">
              <a:defRPr/>
            </a:pPr>
            <a:endParaRPr lang="pl-PL" dirty="0"/>
          </a:p>
        </p:txBody>
      </p:sp>
    </p:spTree>
    <p:extLst>
      <p:ext uri="{BB962C8B-B14F-4D97-AF65-F5344CB8AC3E}">
        <p14:creationId xmlns:p14="http://schemas.microsoft.com/office/powerpoint/2010/main" val="845638282"/>
      </p:ext>
    </p:extLst>
  </p:cSld>
  <p:clrMapOvr>
    <a:masterClrMapping/>
  </p:clrMapOvr>
  <p:transition spd="med">
    <p:check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ytuł 1"/>
          <p:cNvSpPr>
            <a:spLocks noGrp="1" noChangeArrowheads="1"/>
          </p:cNvSpPr>
          <p:nvPr>
            <p:ph type="title"/>
          </p:nvPr>
        </p:nvSpPr>
        <p:spPr>
          <a:xfrm>
            <a:off x="468313" y="476250"/>
            <a:ext cx="8223250" cy="706438"/>
          </a:xfrm>
        </p:spPr>
        <p:txBody>
          <a:bodyPr/>
          <a:lstStyle/>
          <a:p>
            <a:pPr eaLnBrk="1" hangingPunct="1"/>
            <a:r>
              <a:rPr lang="pl-PL" altLang="pl-PL" sz="3200" b="1" dirty="0">
                <a:solidFill>
                  <a:schemeClr val="tx1"/>
                </a:solidFill>
              </a:rPr>
              <a:t>Prawo Oświatowe</a:t>
            </a:r>
          </a:p>
        </p:txBody>
      </p:sp>
      <p:sp>
        <p:nvSpPr>
          <p:cNvPr id="118786" name="Symbol zastępczy zawartości 2"/>
          <p:cNvSpPr>
            <a:spLocks noGrp="1" noChangeArrowheads="1"/>
          </p:cNvSpPr>
          <p:nvPr>
            <p:ph idx="1"/>
          </p:nvPr>
        </p:nvSpPr>
        <p:spPr>
          <a:xfrm>
            <a:off x="179388" y="1268413"/>
            <a:ext cx="8785225" cy="5113337"/>
          </a:xfrm>
        </p:spPr>
        <p:txBody>
          <a:bodyPr/>
          <a:lstStyle/>
          <a:p>
            <a:pPr marL="0" indent="0" algn="just" eaLnBrk="1" hangingPunct="1">
              <a:buNone/>
            </a:pPr>
            <a:r>
              <a:rPr lang="pl-PL" altLang="pl-PL" sz="1800" dirty="0"/>
              <a:t>4) </a:t>
            </a:r>
            <a:r>
              <a:rPr lang="pl-PL" altLang="pl-PL" sz="1800" b="1" dirty="0">
                <a:solidFill>
                  <a:srgbClr val="0070C0"/>
                </a:solidFill>
              </a:rPr>
              <a:t>zapewnienie obsługi administracyjnej</a:t>
            </a:r>
            <a:r>
              <a:rPr lang="pl-PL" altLang="pl-PL" sz="1800" dirty="0"/>
              <a:t>, </a:t>
            </a:r>
            <a:r>
              <a:rPr lang="pl-PL" altLang="pl-PL" sz="1800" b="1" dirty="0">
                <a:solidFill>
                  <a:srgbClr val="0070C0"/>
                </a:solidFill>
              </a:rPr>
              <a:t>w tym prawnej</a:t>
            </a:r>
            <a:r>
              <a:rPr lang="pl-PL" altLang="pl-PL" sz="1800" dirty="0"/>
              <a:t>, obsługi finansowej, </a:t>
            </a:r>
            <a:br>
              <a:rPr lang="pl-PL" altLang="pl-PL" sz="1800" dirty="0"/>
            </a:br>
            <a:r>
              <a:rPr lang="pl-PL" altLang="pl-PL" sz="1800" dirty="0"/>
              <a:t>w tym w zakresie wykonywania czynności, o których mowa w art. 4 </a:t>
            </a:r>
            <a:r>
              <a:rPr lang="pl-PL" altLang="pl-PL" sz="1800" i="1" dirty="0"/>
              <a:t>objaśnienie pojęć ust. 3 pkt 2–6 ustawy z dnia 29 września 1994 r. o rachunkowości (Dz. U. </a:t>
            </a:r>
            <a:br>
              <a:rPr lang="pl-PL" altLang="pl-PL" sz="1800" i="1" dirty="0"/>
            </a:br>
            <a:r>
              <a:rPr lang="pl-PL" altLang="pl-PL" sz="1800" i="1" dirty="0"/>
              <a:t>z 2019 r. poz. 351 ze zm.)</a:t>
            </a:r>
            <a:r>
              <a:rPr lang="pl-PL" altLang="pl-PL" sz="1800" dirty="0"/>
              <a:t>, </a:t>
            </a:r>
            <a:r>
              <a:rPr lang="pl-PL" altLang="pl-PL" sz="1800" b="1" dirty="0">
                <a:solidFill>
                  <a:srgbClr val="0070C0"/>
                </a:solidFill>
              </a:rPr>
              <a:t>i obsługi organizacyjnej</a:t>
            </a:r>
            <a:r>
              <a:rPr lang="pl-PL" altLang="pl-PL" sz="1800" dirty="0"/>
              <a:t> szkoły lub placówki;</a:t>
            </a:r>
          </a:p>
          <a:p>
            <a:pPr marL="0" indent="0" algn="just" eaLnBrk="1" hangingPunct="1">
              <a:buNone/>
            </a:pPr>
            <a:endParaRPr lang="pl-PL" altLang="pl-PL" sz="1800" dirty="0"/>
          </a:p>
          <a:p>
            <a:pPr marL="0" indent="0" algn="just" eaLnBrk="1" hangingPunct="1">
              <a:buNone/>
            </a:pPr>
            <a:r>
              <a:rPr lang="pl-PL" altLang="pl-PL" sz="1800" dirty="0"/>
              <a:t>5) wyposażenie szkoły lub placówki w pomoce dydaktyczne i sprzęt niezbędny do pełnej realizacji programów nauczania, programów wychowawczo-profilaktycznych, przeprowadzania egzaminów oraz wykonywania innych zadań statutowych;</a:t>
            </a:r>
          </a:p>
          <a:p>
            <a:pPr marL="0" indent="0" algn="just" eaLnBrk="1" hangingPunct="1">
              <a:buNone/>
            </a:pPr>
            <a:endParaRPr lang="pl-PL" altLang="pl-PL" sz="1800" dirty="0"/>
          </a:p>
          <a:p>
            <a:pPr marL="0" indent="0" algn="just" eaLnBrk="1" hangingPunct="1">
              <a:buNone/>
            </a:pPr>
            <a:r>
              <a:rPr lang="pl-PL" altLang="pl-PL" sz="1800" dirty="0"/>
              <a:t>6) wykonywanie czynności w sprawach z zakresu prawa pracy w stosunku do dyrektora szkoły lub placówki.</a:t>
            </a:r>
          </a:p>
          <a:p>
            <a:pPr marL="0" indent="0" algn="just" eaLnBrk="1" hangingPunct="1">
              <a:buNone/>
            </a:pPr>
            <a:endParaRPr lang="pl-PL" altLang="pl-PL" sz="1800" dirty="0"/>
          </a:p>
          <a:p>
            <a:pPr marL="0" indent="0" algn="just" eaLnBrk="1" hangingPunct="1">
              <a:buNone/>
            </a:pPr>
            <a:r>
              <a:rPr lang="pl-PL" sz="1800" dirty="0"/>
              <a:t>7) przekazanie do szkół dla dzieci i młodzieży oraz placówek, o których mowa w art. 2 pkt 7, z wyjątkiem szkół artystycznych realizujących wyłącznie kształcenie artystyczne, informacji o podmiotach wykonujących działalność leczniczą udzielających świadczeń zdrowotnych w zakresie leczenia stomatologicznego dla dzieci i młodzieży, finansowanych ze środków publicznych.</a:t>
            </a:r>
            <a:endParaRPr lang="pl-PL" altLang="pl-PL" sz="1800" dirty="0"/>
          </a:p>
        </p:txBody>
      </p:sp>
    </p:spTree>
    <p:extLst>
      <p:ext uri="{BB962C8B-B14F-4D97-AF65-F5344CB8AC3E}">
        <p14:creationId xmlns:p14="http://schemas.microsoft.com/office/powerpoint/2010/main" val="2300067260"/>
      </p:ext>
    </p:extLst>
  </p:cSld>
  <p:clrMapOvr>
    <a:masterClrMapping/>
  </p:clrMapOvr>
  <p:transition spd="med">
    <p:checke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5"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268760"/>
            <a:ext cx="8223250" cy="5472608"/>
          </a:xfrm>
        </p:spPr>
        <p:txBody>
          <a:bodyPr/>
          <a:lstStyle/>
          <a:p>
            <a:pPr marL="0" indent="0">
              <a:buNone/>
              <a:defRPr/>
            </a:pPr>
            <a:r>
              <a:rPr lang="pl-PL" sz="2400" b="1" dirty="0"/>
              <a:t>Publikacja list uczniów przyjętych do szkoły </a:t>
            </a:r>
          </a:p>
          <a:p>
            <a:pPr marL="0" indent="0">
              <a:buNone/>
              <a:defRPr/>
            </a:pPr>
            <a:r>
              <a:rPr lang="pl-PL" sz="2200" dirty="0"/>
              <a:t>Na podst. art. 157 ust. 2 pkt 2 i art. 158 ust. 1, 3 i 4 ustawy </a:t>
            </a:r>
            <a:r>
              <a:rPr lang="pl-PL" sz="2200" i="1" dirty="0"/>
              <a:t>Prawo oświatowe </a:t>
            </a:r>
          </a:p>
          <a:p>
            <a:pPr marL="0" indent="0" algn="just">
              <a:defRPr/>
            </a:pPr>
            <a:r>
              <a:rPr lang="pl-PL" sz="2400" dirty="0"/>
              <a:t>szkoły i placówki zostały zobowiązane do podania do publicznej wiadomości poprzez umieszczenie </a:t>
            </a:r>
          </a:p>
          <a:p>
            <a:pPr marL="0" indent="0" algn="just">
              <a:buNone/>
              <a:defRPr/>
            </a:pPr>
            <a:r>
              <a:rPr lang="pl-PL" sz="2400" dirty="0"/>
              <a:t>w widocznym miejscu w siedzibie danego publicznego przedszkola, publicznej innej formy wychowania przedszkolnego, publicznej szkoły lub publicznej placówki </a:t>
            </a:r>
            <a:r>
              <a:rPr lang="pl-PL" sz="2400" b="1" dirty="0"/>
              <a:t>listy zawierającej imiona i nazwiska kandydatów oraz informację o zakwalifikowaniu albo niezakwalifikowaniu, przyjęciu albo nieprzyjęciu kandydata</a:t>
            </a:r>
            <a:r>
              <a:rPr lang="pl-PL" sz="2400" dirty="0"/>
              <a:t>…</a:t>
            </a:r>
          </a:p>
          <a:p>
            <a:pPr marL="0" indent="0">
              <a:buNone/>
              <a:defRPr/>
            </a:pPr>
            <a:r>
              <a:rPr lang="pl-PL" sz="2400" u="sng" dirty="0"/>
              <a:t>Publikowanie </a:t>
            </a:r>
            <a:r>
              <a:rPr lang="pl-PL" sz="2400" u="sng" dirty="0" err="1"/>
              <a:t>wyników</a:t>
            </a:r>
            <a:r>
              <a:rPr lang="pl-PL" sz="2400" u="sng" dirty="0"/>
              <a:t> procesu rekrutacyjnego </a:t>
            </a:r>
            <a:r>
              <a:rPr lang="pl-PL" sz="2400" b="1" u="sng" dirty="0"/>
              <a:t>na stronie internetowej</a:t>
            </a:r>
            <a:r>
              <a:rPr lang="pl-PL" sz="2400" u="sng" dirty="0"/>
              <a:t> szkoły jest </a:t>
            </a:r>
            <a:r>
              <a:rPr lang="pl-PL" sz="2400" u="sng" dirty="0">
                <a:solidFill>
                  <a:srgbClr val="FF0000"/>
                </a:solidFill>
              </a:rPr>
              <a:t>niedopuszczalne. </a:t>
            </a:r>
          </a:p>
          <a:p>
            <a:pPr marL="0" indent="0">
              <a:defRPr/>
            </a:pPr>
            <a:endParaRPr lang="pl-PL" sz="2400" dirty="0"/>
          </a:p>
          <a:p>
            <a:pPr marL="0" indent="0">
              <a:defRPr/>
            </a:pPr>
            <a:endParaRPr lang="pl-PL" sz="2400" b="1" dirty="0"/>
          </a:p>
          <a:p>
            <a:pPr marL="0" indent="0">
              <a:defRPr/>
            </a:pPr>
            <a:r>
              <a:rPr lang="pl-PL" sz="2400" dirty="0"/>
              <a:t> </a:t>
            </a:r>
          </a:p>
          <a:p>
            <a:pPr marL="0" indent="0">
              <a:defRPr/>
            </a:pPr>
            <a:r>
              <a:rPr lang="pl-PL" sz="2400" dirty="0"/>
              <a:t> </a:t>
            </a:r>
          </a:p>
          <a:p>
            <a:pPr marL="0" indent="0">
              <a:defRPr/>
            </a:pPr>
            <a:endParaRPr lang="pl-PL" sz="2400" b="1" dirty="0"/>
          </a:p>
          <a:p>
            <a:pPr marL="342900" indent="-342900">
              <a:buFont typeface="Arial" panose="020B0604020202020204" pitchFamily="34" charset="0"/>
              <a:buChar char="•"/>
              <a:defRPr/>
            </a:pPr>
            <a:endParaRPr lang="pl-PL" sz="2400" b="1" dirty="0"/>
          </a:p>
          <a:p>
            <a:pPr>
              <a:defRPr/>
            </a:pPr>
            <a:endParaRPr lang="pl-PL" dirty="0"/>
          </a:p>
        </p:txBody>
      </p:sp>
    </p:spTree>
    <p:extLst>
      <p:ext uri="{BB962C8B-B14F-4D97-AF65-F5344CB8AC3E}">
        <p14:creationId xmlns:p14="http://schemas.microsoft.com/office/powerpoint/2010/main" val="300126691"/>
      </p:ext>
    </p:extLst>
  </p:cSld>
  <p:clrMapOvr>
    <a:masterClrMapping/>
  </p:clrMapOvr>
  <p:transition spd="med">
    <p:checke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89"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172075"/>
          </a:xfrm>
        </p:spPr>
        <p:txBody>
          <a:bodyPr/>
          <a:lstStyle/>
          <a:p>
            <a:pPr marL="0" indent="0" algn="just">
              <a:buNone/>
              <a:defRPr/>
            </a:pPr>
            <a:r>
              <a:rPr lang="pl-PL" sz="2800" b="1" dirty="0"/>
              <a:t>Przetwarzanie danych przez </a:t>
            </a:r>
            <a:r>
              <a:rPr lang="pl-PL" sz="2800" b="1" dirty="0" err="1"/>
              <a:t>pielęgniarke</a:t>
            </a:r>
            <a:r>
              <a:rPr lang="pl-PL" sz="2800" b="1" dirty="0"/>
              <a:t>̨ w szkole</a:t>
            </a:r>
          </a:p>
          <a:p>
            <a:pPr marL="342900" indent="-342900" algn="just">
              <a:buFont typeface="Arial" panose="020B0604020202020204" pitchFamily="34" charset="0"/>
              <a:buChar char="•"/>
              <a:defRPr/>
            </a:pPr>
            <a:r>
              <a:rPr lang="pl-PL" sz="2800" dirty="0"/>
              <a:t>Pielęgniarka lub higienistka szkolna nie jest pracownikiem szkoły oraz nie jest podległa służbowo dyrektorowi szkoły </a:t>
            </a:r>
          </a:p>
          <a:p>
            <a:pPr marL="342900" indent="-342900" algn="just">
              <a:buFont typeface="Arial" panose="020B0604020202020204" pitchFamily="34" charset="0"/>
              <a:buChar char="•"/>
              <a:defRPr/>
            </a:pPr>
            <a:r>
              <a:rPr lang="pl-PL" sz="2800" dirty="0"/>
              <a:t>Poza kompetencją dyrektorów szkoły są̨ natomiast kwestie samego świadczenia podstawowej opieki zdrowotnej, jak i zasady postepowania z dokumentacją tworzoną </a:t>
            </a:r>
          </a:p>
          <a:p>
            <a:pPr marL="0" indent="0" algn="just">
              <a:buNone/>
              <a:defRPr/>
            </a:pPr>
            <a:r>
              <a:rPr lang="pl-PL" sz="2800" dirty="0"/>
              <a:t>   w wyniku jej świadczenia. </a:t>
            </a:r>
          </a:p>
          <a:p>
            <a:pPr marL="342900" indent="-342900" algn="just">
              <a:buFont typeface="Arial" panose="020B0604020202020204" pitchFamily="34" charset="0"/>
              <a:buChar char="•"/>
              <a:defRPr/>
            </a:pPr>
            <a:endParaRPr lang="pl-PL" sz="2800" dirty="0"/>
          </a:p>
          <a:p>
            <a:pPr marL="0" indent="0" algn="just">
              <a:buNone/>
              <a:defRPr/>
            </a:pPr>
            <a:endParaRPr lang="pl-PL" sz="2400" b="1" dirty="0"/>
          </a:p>
          <a:p>
            <a:pPr marL="0" indent="0" algn="just">
              <a:defRPr/>
            </a:pPr>
            <a:endParaRPr lang="pl-PL" sz="2400" dirty="0"/>
          </a:p>
          <a:p>
            <a:pPr marL="0" indent="0" algn="just">
              <a:defRPr/>
            </a:pPr>
            <a:endParaRPr lang="pl-PL" sz="2400" b="1" dirty="0"/>
          </a:p>
          <a:p>
            <a:pPr marL="0" indent="0" algn="just">
              <a:defRPr/>
            </a:pPr>
            <a:r>
              <a:rPr lang="pl-PL" sz="2400" dirty="0"/>
              <a:t> </a:t>
            </a:r>
          </a:p>
          <a:p>
            <a:pPr marL="0" indent="0" algn="just">
              <a:defRPr/>
            </a:pPr>
            <a:r>
              <a:rPr lang="pl-PL" sz="2400" dirty="0"/>
              <a:t> </a:t>
            </a:r>
          </a:p>
          <a:p>
            <a:pPr marL="0" indent="0" algn="just">
              <a:defRPr/>
            </a:pPr>
            <a:endParaRPr lang="pl-PL" sz="2400" b="1" dirty="0"/>
          </a:p>
          <a:p>
            <a:pPr marL="342900" indent="-342900" algn="just">
              <a:buFont typeface="Arial" panose="020B0604020202020204" pitchFamily="34" charset="0"/>
              <a:buChar char="•"/>
              <a:defRPr/>
            </a:pPr>
            <a:endParaRPr lang="pl-PL" sz="2400" b="1" dirty="0"/>
          </a:p>
          <a:p>
            <a:pPr algn="just">
              <a:defRPr/>
            </a:pPr>
            <a:endParaRPr lang="pl-PL" dirty="0"/>
          </a:p>
        </p:txBody>
      </p:sp>
    </p:spTree>
    <p:extLst>
      <p:ext uri="{BB962C8B-B14F-4D97-AF65-F5344CB8AC3E}">
        <p14:creationId xmlns:p14="http://schemas.microsoft.com/office/powerpoint/2010/main" val="756958533"/>
      </p:ext>
    </p:extLst>
  </p:cSld>
  <p:clrMapOvr>
    <a:masterClrMapping/>
  </p:clrMapOvr>
  <p:transition spd="med">
    <p:checke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172075"/>
          </a:xfrm>
        </p:spPr>
        <p:txBody>
          <a:bodyPr/>
          <a:lstStyle/>
          <a:p>
            <a:pPr marL="0" indent="0" algn="just">
              <a:buNone/>
              <a:defRPr/>
            </a:pPr>
            <a:r>
              <a:rPr lang="pl-PL" sz="2800" b="1" dirty="0"/>
              <a:t>Przetwarzanie danych przez pielęgniarkę̨ </a:t>
            </a:r>
          </a:p>
          <a:p>
            <a:pPr marL="0" indent="0" algn="just">
              <a:buNone/>
              <a:defRPr/>
            </a:pPr>
            <a:r>
              <a:rPr lang="pl-PL" sz="2800" b="1" dirty="0"/>
              <a:t>w szkole</a:t>
            </a:r>
          </a:p>
          <a:p>
            <a:pPr marL="342900" indent="-342900" algn="just">
              <a:buFont typeface="Arial" panose="020B0604020202020204" pitchFamily="34" charset="0"/>
              <a:buChar char="•"/>
              <a:defRPr/>
            </a:pPr>
            <a:r>
              <a:rPr lang="pl-PL" sz="2600" dirty="0"/>
              <a:t>Zasady obchodzenia się̨ z tego typu dokumentacją określają̨ zwłaszcza przepisy ustawy o prawach pacjenta oraz rozporządzeń wykonawczych. </a:t>
            </a:r>
          </a:p>
          <a:p>
            <a:pPr marL="342900" indent="-342900" algn="just">
              <a:buFont typeface="Arial" panose="020B0604020202020204" pitchFamily="34" charset="0"/>
              <a:buChar char="•"/>
              <a:defRPr/>
            </a:pPr>
            <a:r>
              <a:rPr lang="pl-PL" sz="2600" dirty="0"/>
              <a:t>W związku z niezależnością̨ świadczenia opieki zdrowotnej, zarówno szkołę̨, jak i podmiot leczniczy należy traktować́ jako odrębnych administratorów danych, którzy sami, każdy w swoim zakresie i celu, określają̨ sposoby przetwarzania danych osobowych. </a:t>
            </a:r>
          </a:p>
          <a:p>
            <a:pPr marL="342900" indent="-342900" algn="just">
              <a:buFont typeface="Arial" panose="020B0604020202020204" pitchFamily="34" charset="0"/>
              <a:buChar char="•"/>
              <a:defRPr/>
            </a:pPr>
            <a:endParaRPr lang="pl-PL" sz="2800" dirty="0"/>
          </a:p>
          <a:p>
            <a:pPr marL="342900" indent="-342900" algn="just">
              <a:buFont typeface="Arial" panose="020B0604020202020204" pitchFamily="34" charset="0"/>
              <a:buChar char="•"/>
              <a:defRPr/>
            </a:pPr>
            <a:endParaRPr lang="pl-PL" sz="2800" dirty="0"/>
          </a:p>
          <a:p>
            <a:pPr marL="0" indent="0" algn="just">
              <a:buNone/>
              <a:defRPr/>
            </a:pPr>
            <a:endParaRPr lang="pl-PL" sz="2400" dirty="0"/>
          </a:p>
          <a:p>
            <a:pPr marL="0" indent="0" algn="just">
              <a:defRPr/>
            </a:pPr>
            <a:endParaRPr lang="pl-PL" sz="2400" b="1" dirty="0"/>
          </a:p>
          <a:p>
            <a:pPr marL="342900" indent="-342900" algn="just">
              <a:buFont typeface="Arial" panose="020B0604020202020204" pitchFamily="34" charset="0"/>
              <a:buChar char="•"/>
              <a:defRPr/>
            </a:pPr>
            <a:endParaRPr lang="pl-PL" sz="2400" b="1" dirty="0"/>
          </a:p>
          <a:p>
            <a:pPr algn="just">
              <a:defRPr/>
            </a:pPr>
            <a:endParaRPr lang="pl-PL" dirty="0"/>
          </a:p>
        </p:txBody>
      </p:sp>
    </p:spTree>
    <p:extLst>
      <p:ext uri="{BB962C8B-B14F-4D97-AF65-F5344CB8AC3E}">
        <p14:creationId xmlns:p14="http://schemas.microsoft.com/office/powerpoint/2010/main" val="2895897464"/>
      </p:ext>
    </p:extLst>
  </p:cSld>
  <p:clrMapOvr>
    <a:masterClrMapping/>
  </p:clrMapOvr>
  <p:transition spd="med">
    <p:checke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330080"/>
          </a:xfrm>
        </p:spPr>
        <p:txBody>
          <a:bodyPr/>
          <a:lstStyle/>
          <a:p>
            <a:pPr marL="0" indent="0" algn="just">
              <a:buNone/>
              <a:defRPr/>
            </a:pPr>
            <a:r>
              <a:rPr lang="pl-PL" sz="2800" b="1" dirty="0"/>
              <a:t>Przetwarzanie danych uczniów w dokumentacji  udzielania pomocy psychologiczno-pedagogicznej w szkole</a:t>
            </a:r>
          </a:p>
          <a:p>
            <a:pPr marL="0" indent="0" algn="just">
              <a:defRPr/>
            </a:pPr>
            <a:r>
              <a:rPr lang="pl-PL" sz="2800" dirty="0"/>
              <a:t>Dokumentacja pomocy psychologiczno-pedagogicznej  udzielonej uczniowi stanowi cześć dokumentacji przebiegu nauczania i zawiera dane osobowe, w tym dane szczególnie chronione. </a:t>
            </a:r>
          </a:p>
          <a:p>
            <a:pPr marL="0" indent="0" algn="just">
              <a:defRPr/>
            </a:pPr>
            <a:r>
              <a:rPr lang="pl-PL" sz="2800" dirty="0"/>
              <a:t>Udzielanie pomocy psychologiczno-pedagogicznej jest uregulowane przepisami prawa.</a:t>
            </a:r>
          </a:p>
          <a:p>
            <a:pPr marL="0" indent="0" algn="just">
              <a:defRPr/>
            </a:pPr>
            <a:r>
              <a:rPr lang="pl-PL" sz="2400" dirty="0"/>
              <a:t>Z tego względu spełnione </a:t>
            </a:r>
            <a:r>
              <a:rPr lang="pl-PL" sz="2400" dirty="0" err="1"/>
              <a:t>sa</a:t>
            </a:r>
            <a:r>
              <a:rPr lang="pl-PL" sz="2400" dirty="0"/>
              <a:t>̨ przesłanki określone w art. 6 i art. 9 RODO. </a:t>
            </a:r>
            <a:endParaRPr lang="pl-PL" sz="2400" b="1" dirty="0"/>
          </a:p>
          <a:p>
            <a:pPr marL="0" indent="0" algn="just">
              <a:defRPr/>
            </a:pPr>
            <a:endParaRPr lang="pl-PL" sz="2400" dirty="0"/>
          </a:p>
          <a:p>
            <a:pPr marL="0" indent="0" algn="just">
              <a:buNone/>
              <a:defRPr/>
            </a:pPr>
            <a:endParaRPr lang="pl-PL" sz="2400" dirty="0"/>
          </a:p>
          <a:p>
            <a:pPr marL="0" indent="0" algn="just">
              <a:defRPr/>
            </a:pPr>
            <a:endParaRPr lang="pl-PL" sz="2400" b="1" dirty="0"/>
          </a:p>
          <a:p>
            <a:pPr marL="342900" indent="-342900" algn="just">
              <a:buFont typeface="Arial" panose="020B0604020202020204" pitchFamily="34" charset="0"/>
              <a:buChar char="•"/>
              <a:defRPr/>
            </a:pPr>
            <a:endParaRPr lang="pl-PL" sz="2400" b="1" dirty="0"/>
          </a:p>
          <a:p>
            <a:pPr algn="just">
              <a:defRPr/>
            </a:pPr>
            <a:endParaRPr lang="pl-PL" dirty="0"/>
          </a:p>
        </p:txBody>
      </p:sp>
    </p:spTree>
    <p:extLst>
      <p:ext uri="{BB962C8B-B14F-4D97-AF65-F5344CB8AC3E}">
        <p14:creationId xmlns:p14="http://schemas.microsoft.com/office/powerpoint/2010/main" val="887106033"/>
      </p:ext>
    </p:extLst>
  </p:cSld>
  <p:clrMapOvr>
    <a:masterClrMapping/>
  </p:clrMapOvr>
  <p:transition spd="med">
    <p:checke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172075"/>
          </a:xfrm>
        </p:spPr>
        <p:txBody>
          <a:bodyPr/>
          <a:lstStyle/>
          <a:p>
            <a:pPr marL="0" indent="0" algn="just">
              <a:buNone/>
              <a:defRPr/>
            </a:pPr>
            <a:r>
              <a:rPr lang="pl-PL" sz="2800" b="1" dirty="0"/>
              <a:t>Wykonywanie obowiązków służbowych przez nauczycieli poza szkołą </a:t>
            </a:r>
          </a:p>
          <a:p>
            <a:pPr marL="0" indent="0" algn="just">
              <a:buNone/>
              <a:defRPr/>
            </a:pPr>
            <a:endParaRPr lang="pl-PL" sz="2800" b="1" dirty="0"/>
          </a:p>
          <a:p>
            <a:pPr algn="just">
              <a:defRPr/>
            </a:pPr>
            <a:r>
              <a:rPr lang="pl-PL" sz="2800" dirty="0"/>
              <a:t>Wynoszenie do domu przez nauczycieli arkuszy ocen, dzienników lekcyjnych czy klasówek stwarza ryzyko naruszenia ochrony danych osobowych poprzez ich utratę̨, zniszczenie, zmianę̨ treści, uszkodzenie czy też udostępnienie osobom nieupoważnionym (chociażby innym domownikom). </a:t>
            </a:r>
          </a:p>
          <a:p>
            <a:pPr>
              <a:defRPr/>
            </a:pPr>
            <a:endParaRPr lang="pl-PL" sz="2400" dirty="0"/>
          </a:p>
          <a:p>
            <a:pPr marL="0" indent="0">
              <a:buNone/>
              <a:defRPr/>
            </a:pPr>
            <a:endParaRPr lang="pl-PL" sz="2400" dirty="0"/>
          </a:p>
          <a:p>
            <a:pPr marL="0" indent="0">
              <a:defRPr/>
            </a:pPr>
            <a:endParaRPr lang="pl-PL" sz="2400" b="1" dirty="0"/>
          </a:p>
          <a:p>
            <a:pPr marL="0" indent="0">
              <a:buNone/>
              <a:defRPr/>
            </a:pPr>
            <a:endParaRPr lang="pl-PL" sz="2400" dirty="0"/>
          </a:p>
          <a:p>
            <a:pPr marL="0" indent="0">
              <a:defRPr/>
            </a:pPr>
            <a:endParaRPr lang="pl-PL" sz="2400" b="1" dirty="0"/>
          </a:p>
          <a:p>
            <a:pPr marL="342900" indent="-342900">
              <a:buFont typeface="Arial" panose="020B0604020202020204" pitchFamily="34" charset="0"/>
              <a:buChar char="•"/>
              <a:defRPr/>
            </a:pPr>
            <a:endParaRPr lang="pl-PL" sz="2400" b="1" dirty="0"/>
          </a:p>
          <a:p>
            <a:pPr>
              <a:defRPr/>
            </a:pPr>
            <a:endParaRPr lang="pl-PL" dirty="0"/>
          </a:p>
        </p:txBody>
      </p:sp>
    </p:spTree>
    <p:extLst>
      <p:ext uri="{BB962C8B-B14F-4D97-AF65-F5344CB8AC3E}">
        <p14:creationId xmlns:p14="http://schemas.microsoft.com/office/powerpoint/2010/main" val="2940741487"/>
      </p:ext>
    </p:extLst>
  </p:cSld>
  <p:clrMapOvr>
    <a:masterClrMapping/>
  </p:clrMapOvr>
  <p:transition spd="med">
    <p:checke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172075"/>
          </a:xfrm>
        </p:spPr>
        <p:txBody>
          <a:bodyPr/>
          <a:lstStyle/>
          <a:p>
            <a:pPr marL="0" indent="0">
              <a:buNone/>
              <a:defRPr/>
            </a:pPr>
            <a:r>
              <a:rPr lang="pl-PL" sz="2800" b="1" dirty="0"/>
              <a:t>Wykonywanie obowiązków służbowych przez nauczycieli poza szkołą </a:t>
            </a:r>
          </a:p>
          <a:p>
            <a:pPr marL="0" indent="0" algn="just">
              <a:defRPr/>
            </a:pPr>
            <a:r>
              <a:rPr lang="pl-PL" sz="2800" dirty="0"/>
              <a:t> W przypadku wykonywania obowiązków służbowych poza siedzibą administratora, należy w każdym przypadku rozważyć́ możliwości odpowiedniego zabezpieczenia danych osobowych, uwzględniając stopień ryzyka naruszenia ochrony danych osobowych </a:t>
            </a:r>
          </a:p>
          <a:p>
            <a:pPr marL="0" indent="0" algn="just">
              <a:buNone/>
              <a:defRPr/>
            </a:pPr>
            <a:r>
              <a:rPr lang="pl-PL" sz="2800" dirty="0"/>
              <a:t>i ewentualnie wdrożyć odpowiednie środki minimalizujące to ryzyko lub zrezygnować́ z tego rodzaju praktyki. </a:t>
            </a:r>
          </a:p>
          <a:p>
            <a:pPr marL="0" indent="0">
              <a:buNone/>
              <a:defRPr/>
            </a:pPr>
            <a:endParaRPr lang="pl-PL" sz="2400" b="1" dirty="0"/>
          </a:p>
          <a:p>
            <a:pPr marL="0" indent="0">
              <a:buNone/>
              <a:defRPr/>
            </a:pPr>
            <a:endParaRPr lang="pl-PL" sz="2400" dirty="0"/>
          </a:p>
          <a:p>
            <a:pPr marL="0" indent="0">
              <a:defRPr/>
            </a:pPr>
            <a:endParaRPr lang="pl-PL" sz="2400" b="1" dirty="0"/>
          </a:p>
          <a:p>
            <a:pPr marL="342900" indent="-342900">
              <a:buFont typeface="Arial" panose="020B0604020202020204" pitchFamily="34" charset="0"/>
              <a:buChar char="•"/>
              <a:defRPr/>
            </a:pPr>
            <a:endParaRPr lang="pl-PL" sz="2400" b="1" dirty="0"/>
          </a:p>
          <a:p>
            <a:pPr>
              <a:defRPr/>
            </a:pPr>
            <a:endParaRPr lang="pl-PL" dirty="0"/>
          </a:p>
        </p:txBody>
      </p:sp>
    </p:spTree>
    <p:extLst>
      <p:ext uri="{BB962C8B-B14F-4D97-AF65-F5344CB8AC3E}">
        <p14:creationId xmlns:p14="http://schemas.microsoft.com/office/powerpoint/2010/main" val="360450489"/>
      </p:ext>
    </p:extLst>
  </p:cSld>
  <p:clrMapOvr>
    <a:masterClrMapping/>
  </p:clrMapOvr>
  <p:transition spd="med">
    <p:checke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09"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411288"/>
            <a:ext cx="8223250" cy="5172075"/>
          </a:xfrm>
        </p:spPr>
        <p:txBody>
          <a:bodyPr/>
          <a:lstStyle/>
          <a:p>
            <a:pPr marL="0" indent="0" algn="just">
              <a:buNone/>
              <a:defRPr/>
            </a:pPr>
            <a:r>
              <a:rPr lang="pl-PL" sz="2800" b="1" dirty="0"/>
              <a:t>Informacja o zastępstwach </a:t>
            </a:r>
          </a:p>
          <a:p>
            <a:pPr algn="just">
              <a:defRPr/>
            </a:pPr>
            <a:r>
              <a:rPr lang="pl-PL" sz="2400" dirty="0"/>
              <a:t>Dyrektor może udostępnić informacje o zastępstwach </a:t>
            </a:r>
            <a:br>
              <a:rPr lang="pl-PL" sz="2400" dirty="0"/>
            </a:br>
            <a:r>
              <a:rPr lang="pl-PL" sz="2400" dirty="0"/>
              <a:t>w pokoju nauczycielskim zgodnie z </a:t>
            </a:r>
            <a:r>
              <a:rPr lang="pl-PL" sz="2400" u="sng" dirty="0"/>
              <a:t>zasadą minimalizacji</a:t>
            </a:r>
            <a:r>
              <a:rPr lang="pl-PL" sz="2400" dirty="0"/>
              <a:t>, tj. dane powinny być adekwatne, stosowne oraz ograniczone do tego, co niezbędne do celów, w których są̨ przetwarzane (art. 5 ust. 1 pkt c RODO)</a:t>
            </a:r>
          </a:p>
          <a:p>
            <a:pPr marL="0" indent="0" algn="just">
              <a:defRPr/>
            </a:pPr>
            <a:endParaRPr lang="pl-PL" sz="2400" dirty="0"/>
          </a:p>
          <a:p>
            <a:pPr algn="just">
              <a:defRPr/>
            </a:pPr>
            <a:r>
              <a:rPr lang="pl-PL" sz="2400" dirty="0"/>
              <a:t>Przekazanie informacji o zastępstwie uczniom i ich rodzicom (imię i nazwisko nauczyciela zastępującego) będzie zgodne z przepisami, ale dodatkowa informacja – np. o stanie zdrowia nauczyciela zastępowanego – nie będzie już zgodna z zasadą minimalizacji. </a:t>
            </a:r>
          </a:p>
          <a:p>
            <a:pPr marL="0" indent="0" algn="just">
              <a:defRPr/>
            </a:pPr>
            <a:endParaRPr lang="pl-PL" sz="2400" b="1" dirty="0"/>
          </a:p>
          <a:p>
            <a:pPr algn="just">
              <a:defRPr/>
            </a:pPr>
            <a:endParaRPr lang="pl-PL" sz="2400" dirty="0"/>
          </a:p>
          <a:p>
            <a:pPr algn="just">
              <a:defRPr/>
            </a:pPr>
            <a:endParaRPr lang="pl-PL" sz="2400" b="1" dirty="0"/>
          </a:p>
          <a:p>
            <a:pPr algn="just">
              <a:defRPr/>
            </a:pPr>
            <a:r>
              <a:rPr lang="pl-PL" sz="2400" b="1" dirty="0"/>
              <a:t> </a:t>
            </a:r>
          </a:p>
          <a:p>
            <a:pPr marL="342900" indent="-342900" algn="just">
              <a:buFont typeface="Arial" panose="020B0604020202020204" pitchFamily="34" charset="0"/>
              <a:buChar char="•"/>
              <a:defRPr/>
            </a:pPr>
            <a:endParaRPr lang="pl-PL" sz="2400" dirty="0"/>
          </a:p>
          <a:p>
            <a:pPr marL="0" indent="0" algn="just">
              <a:defRPr/>
            </a:pPr>
            <a:r>
              <a:rPr lang="pl-PL" sz="2400" b="1" dirty="0"/>
              <a:t> </a:t>
            </a:r>
          </a:p>
          <a:p>
            <a:pPr marL="0" indent="0" algn="just">
              <a:defRPr/>
            </a:pPr>
            <a:r>
              <a:rPr lang="pl-PL" sz="2400" dirty="0"/>
              <a:t> </a:t>
            </a:r>
          </a:p>
          <a:p>
            <a:pPr marL="0" indent="0" algn="just">
              <a:defRPr/>
            </a:pPr>
            <a:endParaRPr lang="pl-PL" sz="2400" b="1" dirty="0"/>
          </a:p>
          <a:p>
            <a:pPr marL="0" indent="0" algn="just">
              <a:defRPr/>
            </a:pPr>
            <a:r>
              <a:rPr lang="pl-PL" sz="2400" dirty="0"/>
              <a:t> </a:t>
            </a:r>
          </a:p>
          <a:p>
            <a:pPr marL="0" indent="0" algn="just">
              <a:defRPr/>
            </a:pPr>
            <a:r>
              <a:rPr lang="pl-PL" sz="2400" dirty="0"/>
              <a:t> </a:t>
            </a:r>
          </a:p>
          <a:p>
            <a:pPr marL="0" indent="0" algn="just">
              <a:defRPr/>
            </a:pPr>
            <a:endParaRPr lang="pl-PL" sz="2400" b="1" dirty="0"/>
          </a:p>
          <a:p>
            <a:pPr marL="342900" indent="-342900" algn="just">
              <a:buFont typeface="Arial" panose="020B0604020202020204" pitchFamily="34" charset="0"/>
              <a:buChar char="•"/>
              <a:defRPr/>
            </a:pPr>
            <a:endParaRPr lang="pl-PL" sz="2400" b="1" dirty="0"/>
          </a:p>
          <a:p>
            <a:pPr algn="just">
              <a:defRPr/>
            </a:pPr>
            <a:endParaRPr lang="pl-PL" dirty="0"/>
          </a:p>
        </p:txBody>
      </p:sp>
    </p:spTree>
    <p:extLst>
      <p:ext uri="{BB962C8B-B14F-4D97-AF65-F5344CB8AC3E}">
        <p14:creationId xmlns:p14="http://schemas.microsoft.com/office/powerpoint/2010/main" val="981677816"/>
      </p:ext>
    </p:extLst>
  </p:cSld>
  <p:clrMapOvr>
    <a:masterClrMapping/>
  </p:clrMapOvr>
  <p:transition spd="med">
    <p:checke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600200"/>
            <a:ext cx="8229600" cy="5069160"/>
          </a:xfrm>
        </p:spPr>
        <p:txBody>
          <a:bodyPr/>
          <a:lstStyle/>
          <a:p>
            <a:pPr marL="0" indent="0" algn="just">
              <a:buNone/>
              <a:defRPr/>
            </a:pPr>
            <a:r>
              <a:rPr lang="pl-PL" sz="2800" b="1" dirty="0"/>
              <a:t>Wykorzystywanie adresów e-mail do kontaktu nauczyciela z rodzicami</a:t>
            </a:r>
            <a:endParaRPr lang="pl-PL" sz="2400" dirty="0"/>
          </a:p>
          <a:p>
            <a:pPr algn="just">
              <a:defRPr/>
            </a:pPr>
            <a:r>
              <a:rPr lang="pl-PL" sz="2800" dirty="0"/>
              <a:t>Nauczyciele do e-mailowego kontaktu </a:t>
            </a:r>
          </a:p>
          <a:p>
            <a:pPr marL="0" indent="0" algn="just">
              <a:buNone/>
              <a:defRPr/>
            </a:pPr>
            <a:r>
              <a:rPr lang="pl-PL" sz="2800" dirty="0"/>
              <a:t>    z rodzicami powinni Korzystać ze służbowych     </a:t>
            </a:r>
          </a:p>
          <a:p>
            <a:pPr marL="0" indent="0" algn="just">
              <a:buNone/>
              <a:defRPr/>
            </a:pPr>
            <a:r>
              <a:rPr lang="pl-PL" sz="2800" dirty="0"/>
              <a:t>   adresów e-mail oraz odpowiednio zabezpieczać  </a:t>
            </a:r>
          </a:p>
          <a:p>
            <a:pPr marL="0" indent="0" algn="just">
              <a:buNone/>
              <a:defRPr/>
            </a:pPr>
            <a:r>
              <a:rPr lang="pl-PL" sz="2800" dirty="0"/>
              <a:t>   dane osobowe udostępniane w przesyłanych </a:t>
            </a:r>
          </a:p>
          <a:p>
            <a:pPr marL="0" indent="0" algn="just">
              <a:buNone/>
              <a:defRPr/>
            </a:pPr>
            <a:r>
              <a:rPr lang="pl-PL" sz="2800" dirty="0"/>
              <a:t>   wiadomościach. </a:t>
            </a:r>
          </a:p>
          <a:p>
            <a:pPr algn="just">
              <a:defRPr/>
            </a:pPr>
            <a:endParaRPr lang="pl-PL" sz="800" dirty="0"/>
          </a:p>
          <a:p>
            <a:pPr algn="just">
              <a:defRPr/>
            </a:pPr>
            <a:r>
              <a:rPr lang="pl-PL" sz="2800" dirty="0"/>
              <a:t>Nauczyciele nie powinni być zmuszani przez dyrektorów do wykorzystywania w tym celu prywatnego e-maila. </a:t>
            </a:r>
            <a:r>
              <a:rPr lang="pl-PL" sz="2800" b="1" dirty="0"/>
              <a:t> </a:t>
            </a:r>
          </a:p>
          <a:p>
            <a:pPr algn="just">
              <a:defRPr/>
            </a:pPr>
            <a:endParaRPr lang="pl-PL" dirty="0"/>
          </a:p>
        </p:txBody>
      </p:sp>
    </p:spTree>
    <p:extLst>
      <p:ext uri="{BB962C8B-B14F-4D97-AF65-F5344CB8AC3E}">
        <p14:creationId xmlns:p14="http://schemas.microsoft.com/office/powerpoint/2010/main" val="2397068268"/>
      </p:ext>
    </p:extLst>
  </p:cSld>
  <p:clrMapOvr>
    <a:masterClrMapping/>
  </p:clrMapOvr>
  <p:transition spd="med">
    <p:checke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7"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600200"/>
            <a:ext cx="8229600" cy="4983162"/>
          </a:xfrm>
        </p:spPr>
        <p:txBody>
          <a:bodyPr/>
          <a:lstStyle/>
          <a:p>
            <a:pPr marL="0" indent="0" algn="just">
              <a:buNone/>
              <a:defRPr/>
            </a:pPr>
            <a:r>
              <a:rPr lang="pl-PL" sz="2400" b="1" dirty="0"/>
              <a:t>Wywieszanie danych osobowych uczniów na tablicach na terenie szkoły lub umieszczanie ich na stronie internetowej </a:t>
            </a:r>
          </a:p>
          <a:p>
            <a:pPr algn="just">
              <a:defRPr/>
            </a:pPr>
            <a:r>
              <a:rPr lang="pl-PL" sz="2400" dirty="0"/>
              <a:t>Umieszczanie na tablicach na terenie szkoły danych osobowych uczniów w celu ich wyróżnienia za szczególne osiągniecia, jak również wywieszanie pod różnego rodzaju pracami artystycznymi podpisów zawierających pełne imiona i nazwiska uczniów, którzy te prace wykonali, nie wymaga wcześniejszej zgody rodziców lub opiekunów prawnych, czy samych uczniów, jeżeli są pełnoletni, gdyż jest to związane z zadaniem realizowanym przez szkołę̨ w interesie publicznym (art. 6 ust. 1 lit. e RODO). </a:t>
            </a:r>
            <a:endParaRPr lang="pl-PL" sz="2400" b="1" dirty="0"/>
          </a:p>
          <a:p>
            <a:pPr algn="just">
              <a:defRPr/>
            </a:pPr>
            <a:endParaRPr lang="pl-PL" dirty="0"/>
          </a:p>
        </p:txBody>
      </p:sp>
    </p:spTree>
    <p:extLst>
      <p:ext uri="{BB962C8B-B14F-4D97-AF65-F5344CB8AC3E}">
        <p14:creationId xmlns:p14="http://schemas.microsoft.com/office/powerpoint/2010/main" val="3081866744"/>
      </p:ext>
    </p:extLst>
  </p:cSld>
  <p:clrMapOvr>
    <a:masterClrMapping/>
  </p:clrMapOvr>
  <p:transition spd="med">
    <p:checke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600200"/>
            <a:ext cx="8229600" cy="4983162"/>
          </a:xfrm>
        </p:spPr>
        <p:txBody>
          <a:bodyPr/>
          <a:lstStyle/>
          <a:p>
            <a:pPr marL="0" indent="0" algn="just">
              <a:buNone/>
              <a:defRPr/>
            </a:pPr>
            <a:r>
              <a:rPr lang="pl-PL" sz="2400" b="1" dirty="0"/>
              <a:t>Obowiązek uzyskania zgody </a:t>
            </a:r>
          </a:p>
          <a:p>
            <a:pPr algn="just">
              <a:defRPr/>
            </a:pPr>
            <a:r>
              <a:rPr lang="pl-PL" sz="2400" dirty="0"/>
              <a:t>Publikacja zdjęć uczniów na stronie internetowej nie znajduje oparcia w żadnym przepisie prawa. </a:t>
            </a:r>
          </a:p>
          <a:p>
            <a:pPr algn="just">
              <a:defRPr/>
            </a:pPr>
            <a:r>
              <a:rPr lang="pl-PL" sz="2400" dirty="0"/>
              <a:t>Zagadnienie to </a:t>
            </a:r>
            <a:r>
              <a:rPr lang="pl-PL" sz="2400" dirty="0" err="1"/>
              <a:t>wiąże</a:t>
            </a:r>
            <a:r>
              <a:rPr lang="pl-PL" sz="2400" dirty="0"/>
              <a:t> </a:t>
            </a:r>
            <a:r>
              <a:rPr lang="pl-PL" sz="2400" dirty="0" err="1"/>
              <a:t>sie</a:t>
            </a:r>
            <a:r>
              <a:rPr lang="pl-PL" sz="2400" dirty="0"/>
              <a:t>̨ z </a:t>
            </a:r>
            <a:r>
              <a:rPr lang="pl-PL" sz="2400" u="sng" dirty="0"/>
              <a:t>ochroną danych osobowych dzieci</a:t>
            </a:r>
            <a:r>
              <a:rPr lang="pl-PL" sz="2400" dirty="0"/>
              <a:t> oraz </a:t>
            </a:r>
            <a:r>
              <a:rPr lang="pl-PL" sz="2400" u="sng" dirty="0"/>
              <a:t>ochroną ich wizerunku </a:t>
            </a:r>
            <a:r>
              <a:rPr lang="pl-PL" sz="2400" dirty="0"/>
              <a:t>- rozpowszechnianie wizerunku wymaga zezwolenia osoby na nim przedstawionej - art. 81 ust.1 ustawy o prawie autorskim </a:t>
            </a:r>
            <a:br>
              <a:rPr lang="pl-PL" sz="2400" dirty="0"/>
            </a:br>
            <a:r>
              <a:rPr lang="pl-PL" sz="2400" dirty="0"/>
              <a:t>i prawach pokrewnych.</a:t>
            </a:r>
          </a:p>
          <a:p>
            <a:pPr algn="just">
              <a:defRPr/>
            </a:pPr>
            <a:r>
              <a:rPr lang="pl-PL" sz="2400" dirty="0"/>
              <a:t>Niezależnie od ochrony przewidzianej w innych przepisach, wizerunek pozostaje ponadto pod ochroną prawa cywilnego - art. 23 Kodeksu cywilnego. </a:t>
            </a:r>
          </a:p>
          <a:p>
            <a:pPr marL="0" indent="0" algn="just">
              <a:defRPr/>
            </a:pPr>
            <a:endParaRPr lang="pl-PL" sz="2400" dirty="0"/>
          </a:p>
          <a:p>
            <a:pPr marL="0" indent="0" algn="just">
              <a:defRPr/>
            </a:pPr>
            <a:endParaRPr lang="pl-PL" sz="2400" b="1" dirty="0"/>
          </a:p>
          <a:p>
            <a:pPr algn="just">
              <a:defRPr/>
            </a:pPr>
            <a:endParaRPr lang="pl-PL" sz="2400" b="1" dirty="0"/>
          </a:p>
          <a:p>
            <a:pPr algn="just">
              <a:defRPr/>
            </a:pPr>
            <a:r>
              <a:rPr lang="pl-PL" sz="2400" b="1" dirty="0"/>
              <a:t> </a:t>
            </a:r>
          </a:p>
          <a:p>
            <a:pPr algn="just">
              <a:defRPr/>
            </a:pPr>
            <a:endParaRPr lang="pl-PL" dirty="0"/>
          </a:p>
        </p:txBody>
      </p:sp>
    </p:spTree>
    <p:extLst>
      <p:ext uri="{BB962C8B-B14F-4D97-AF65-F5344CB8AC3E}">
        <p14:creationId xmlns:p14="http://schemas.microsoft.com/office/powerpoint/2010/main" val="1508050314"/>
      </p:ext>
    </p:extLst>
  </p:cSld>
  <p:clrMapOvr>
    <a:masterClrMapping/>
  </p:clrMapOvr>
  <p:transition spd="med">
    <p:check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B8A31D0-EC61-A144-A191-8E01A1F7571B}"/>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14835593-78CB-C743-80D7-A5417C5476EC}"/>
              </a:ext>
            </a:extLst>
          </p:cNvPr>
          <p:cNvSpPr>
            <a:spLocks noGrp="1"/>
          </p:cNvSpPr>
          <p:nvPr>
            <p:ph idx="1"/>
          </p:nvPr>
        </p:nvSpPr>
        <p:spPr/>
        <p:txBody>
          <a:bodyPr anchor="ctr"/>
          <a:lstStyle/>
          <a:p>
            <a:pPr marL="0" indent="0" algn="ctr">
              <a:buNone/>
            </a:pPr>
            <a:r>
              <a:rPr lang="pl-PL" b="1" dirty="0">
                <a:cs typeface="Calibri" panose="020F0502020204030204" pitchFamily="34" charset="0"/>
              </a:rPr>
              <a:t>USTAWA </a:t>
            </a:r>
          </a:p>
          <a:p>
            <a:pPr marL="0" indent="0" algn="ctr">
              <a:buNone/>
            </a:pPr>
            <a:r>
              <a:rPr lang="pl-PL" b="1" dirty="0">
                <a:cs typeface="Calibri" panose="020F0502020204030204" pitchFamily="34" charset="0"/>
              </a:rPr>
              <a:t>z dnia 21 listopada 2008 r. </a:t>
            </a:r>
          </a:p>
          <a:p>
            <a:pPr marL="0" indent="0" algn="ctr">
              <a:buNone/>
            </a:pPr>
            <a:r>
              <a:rPr lang="pl-PL" b="1" dirty="0">
                <a:cs typeface="Calibri" panose="020F0502020204030204" pitchFamily="34" charset="0"/>
              </a:rPr>
              <a:t>o pracownikach samorządowych </a:t>
            </a:r>
          </a:p>
          <a:p>
            <a:endParaRPr lang="pl-PL" dirty="0"/>
          </a:p>
        </p:txBody>
      </p:sp>
    </p:spTree>
    <p:extLst>
      <p:ext uri="{BB962C8B-B14F-4D97-AF65-F5344CB8AC3E}">
        <p14:creationId xmlns:p14="http://schemas.microsoft.com/office/powerpoint/2010/main" val="1675468590"/>
      </p:ext>
    </p:extLst>
  </p:cSld>
  <p:clrMapOvr>
    <a:masterClrMapping/>
  </p:clrMapOvr>
  <p:transition spd="med">
    <p:checke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p:txBody>
          <a:bodyPr/>
          <a:lstStyle/>
          <a:p>
            <a:pPr marL="0" indent="0" algn="just">
              <a:buNone/>
              <a:defRPr/>
            </a:pPr>
            <a:r>
              <a:rPr lang="pl-PL" sz="2800" b="1" dirty="0"/>
              <a:t>Obowiązek uzyskania zgody </a:t>
            </a:r>
            <a:endParaRPr lang="pl-PL" sz="2800" dirty="0"/>
          </a:p>
          <a:p>
            <a:pPr algn="just">
              <a:defRPr/>
            </a:pPr>
            <a:r>
              <a:rPr lang="pl-PL" sz="2800" dirty="0"/>
              <a:t>Fotografia to nie dane biometryczne.</a:t>
            </a:r>
          </a:p>
          <a:p>
            <a:pPr marL="0" indent="0" algn="just">
              <a:buNone/>
              <a:defRPr/>
            </a:pPr>
            <a:endParaRPr lang="pl-PL" sz="900" dirty="0"/>
          </a:p>
          <a:p>
            <a:pPr marL="0" indent="0" algn="just">
              <a:defRPr/>
            </a:pPr>
            <a:r>
              <a:rPr lang="pl-PL" sz="2800" dirty="0"/>
              <a:t>Jeżeli szkoła będzie chciała opublikować́ </a:t>
            </a:r>
            <a:r>
              <a:rPr lang="pl-PL" sz="2800" u="sng" dirty="0"/>
              <a:t>wizerunek ucznia na stronie internetowej</a:t>
            </a:r>
            <a:r>
              <a:rPr lang="pl-PL" sz="2800" dirty="0"/>
              <a:t>, do tego rodzaju działania </a:t>
            </a:r>
            <a:r>
              <a:rPr lang="pl-PL" sz="2800" u="sng" dirty="0"/>
              <a:t>wymagana będzie odrębna zgoda</a:t>
            </a:r>
            <a:r>
              <a:rPr lang="pl-PL" sz="2800" dirty="0"/>
              <a:t>.</a:t>
            </a:r>
          </a:p>
          <a:p>
            <a:pPr marL="0" indent="0" algn="just">
              <a:buNone/>
              <a:defRPr/>
            </a:pPr>
            <a:endParaRPr lang="pl-PL" sz="900" dirty="0"/>
          </a:p>
          <a:p>
            <a:pPr marL="0" indent="0" algn="just">
              <a:defRPr/>
            </a:pPr>
            <a:r>
              <a:rPr lang="pl-PL" sz="2800" dirty="0"/>
              <a:t>Zgodnie z art. 7 ust. 3 RODO osoba, której dane dotyczą̨, ma prawo w dowolnym momencie wycofać́ zgodę̨. </a:t>
            </a:r>
          </a:p>
          <a:p>
            <a:pPr marL="0" indent="0" algn="just">
              <a:defRPr/>
            </a:pPr>
            <a:endParaRPr lang="pl-PL" sz="2400" dirty="0"/>
          </a:p>
          <a:p>
            <a:pPr marL="0" indent="0" algn="just">
              <a:defRPr/>
            </a:pPr>
            <a:endParaRPr lang="pl-PL" sz="2400" b="1" dirty="0"/>
          </a:p>
          <a:p>
            <a:pPr algn="just">
              <a:defRPr/>
            </a:pPr>
            <a:endParaRPr lang="pl-PL" sz="2400" b="1" dirty="0"/>
          </a:p>
          <a:p>
            <a:pPr algn="just">
              <a:defRPr/>
            </a:pPr>
            <a:r>
              <a:rPr lang="pl-PL" sz="2400" b="1" dirty="0"/>
              <a:t> </a:t>
            </a:r>
          </a:p>
          <a:p>
            <a:pPr algn="just">
              <a:defRPr/>
            </a:pPr>
            <a:endParaRPr lang="pl-PL" dirty="0"/>
          </a:p>
        </p:txBody>
      </p:sp>
    </p:spTree>
    <p:extLst>
      <p:ext uri="{BB962C8B-B14F-4D97-AF65-F5344CB8AC3E}">
        <p14:creationId xmlns:p14="http://schemas.microsoft.com/office/powerpoint/2010/main" val="1648708209"/>
      </p:ext>
    </p:extLst>
  </p:cSld>
  <p:clrMapOvr>
    <a:masterClrMapping/>
  </p:clrMapOvr>
  <p:transition spd="med">
    <p:checke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ytuł 2"/>
          <p:cNvSpPr>
            <a:spLocks noGrp="1" noChangeArrowheads="1"/>
          </p:cNvSpPr>
          <p:nvPr>
            <p:ph type="title"/>
          </p:nvPr>
        </p:nvSpPr>
        <p:spPr>
          <a:xfrm>
            <a:off x="107504" y="476250"/>
            <a:ext cx="9036496" cy="1008063"/>
          </a:xfrm>
        </p:spPr>
        <p:txBody>
          <a:bodyPr/>
          <a:lstStyle/>
          <a:p>
            <a:pPr eaLnBrk="1" hangingPunct="1"/>
            <a:r>
              <a:rPr lang="pl-PL" sz="3200" b="1" dirty="0"/>
              <a:t>RODO w praktyce szkolnej</a:t>
            </a:r>
            <a:endParaRPr lang="pl-PL" altLang="pl-PL" sz="3200" b="1" dirty="0">
              <a:solidFill>
                <a:srgbClr val="FF0000"/>
              </a:solidFill>
            </a:endParaRPr>
          </a:p>
        </p:txBody>
      </p:sp>
      <p:sp>
        <p:nvSpPr>
          <p:cNvPr id="190466" name="Rectangle 3"/>
          <p:cNvSpPr>
            <a:spLocks noGrp="1" noChangeArrowheads="1"/>
          </p:cNvSpPr>
          <p:nvPr>
            <p:ph idx="1"/>
          </p:nvPr>
        </p:nvSpPr>
        <p:spPr/>
        <p:txBody>
          <a:bodyPr/>
          <a:lstStyle/>
          <a:p>
            <a:pPr marL="0" indent="0" algn="just" eaLnBrk="1" hangingPunct="1">
              <a:buNone/>
            </a:pPr>
            <a:r>
              <a:rPr lang="pl-PL" altLang="pl-PL" sz="2400" b="1" dirty="0"/>
              <a:t>Udostępnianie danych  osobowych uczniów</a:t>
            </a:r>
          </a:p>
          <a:p>
            <a:pPr marL="0" indent="0" algn="just" eaLnBrk="1" hangingPunct="1">
              <a:buNone/>
            </a:pPr>
            <a:r>
              <a:rPr lang="pl-PL" altLang="pl-PL" sz="2400" dirty="0"/>
              <a:t>Art. 81 ustawy z dnia 4 lutego 1994 r. </a:t>
            </a:r>
            <a:r>
              <a:rPr lang="pl-PL" altLang="pl-PL" sz="2400" b="1" dirty="0"/>
              <a:t>Prawo autorskie </a:t>
            </a:r>
            <a:r>
              <a:rPr lang="pl-PL" altLang="pl-PL" sz="2400" dirty="0"/>
              <a:t>(Dz. U. z 2019 r., poz. 1231)</a:t>
            </a:r>
          </a:p>
          <a:p>
            <a:pPr marL="0" indent="0" algn="just" eaLnBrk="1" hangingPunct="1"/>
            <a:endParaRPr lang="pl-PL" altLang="pl-PL" sz="2400" dirty="0"/>
          </a:p>
          <a:p>
            <a:pPr marL="342900" indent="-342900" algn="just">
              <a:buFont typeface="+mj-lt"/>
              <a:buAutoNum type="arabicPeriod"/>
            </a:pPr>
            <a:r>
              <a:rPr lang="pl-PL" sz="1800" dirty="0">
                <a:solidFill>
                  <a:srgbClr val="0000FF"/>
                </a:solidFill>
              </a:rPr>
              <a:t>Rozpowszechnianie wizerunku </a:t>
            </a:r>
            <a:r>
              <a:rPr lang="pl-PL" sz="1800" b="1" u="sng" dirty="0">
                <a:solidFill>
                  <a:srgbClr val="0000FF"/>
                </a:solidFill>
              </a:rPr>
              <a:t>wymaga</a:t>
            </a:r>
            <a:r>
              <a:rPr lang="pl-PL" sz="1800" dirty="0">
                <a:solidFill>
                  <a:srgbClr val="0000FF"/>
                </a:solidFill>
              </a:rPr>
              <a:t> </a:t>
            </a:r>
            <a:r>
              <a:rPr lang="pl-PL" sz="1800" b="1" dirty="0">
                <a:solidFill>
                  <a:srgbClr val="0000FF"/>
                </a:solidFill>
              </a:rPr>
              <a:t>zezwolenia</a:t>
            </a:r>
            <a:r>
              <a:rPr lang="pl-PL" sz="1800" dirty="0">
                <a:solidFill>
                  <a:srgbClr val="0000FF"/>
                </a:solidFill>
              </a:rPr>
              <a:t> </a:t>
            </a:r>
            <a:r>
              <a:rPr lang="pl-PL" sz="1800" b="1" dirty="0">
                <a:solidFill>
                  <a:srgbClr val="0000FF"/>
                </a:solidFill>
              </a:rPr>
              <a:t>osoby na nim przedstawionej</a:t>
            </a:r>
            <a:r>
              <a:rPr lang="pl-PL" sz="1800" dirty="0">
                <a:solidFill>
                  <a:srgbClr val="0000FF"/>
                </a:solidFill>
              </a:rPr>
              <a:t>.</a:t>
            </a:r>
            <a:r>
              <a:rPr lang="pl-PL" sz="1800" dirty="0"/>
              <a:t> W braku wyraźnego zastrzeżenia zezwolenie nie jest wymagane, jeżeli osoba ta otrzymała umówioną zapłatę za pozowanie.</a:t>
            </a:r>
          </a:p>
          <a:p>
            <a:pPr marL="342900" indent="-342900" algn="just">
              <a:buFont typeface="+mj-lt"/>
              <a:buAutoNum type="arabicPeriod"/>
            </a:pPr>
            <a:r>
              <a:rPr lang="pl-PL" sz="1800" b="1" dirty="0">
                <a:solidFill>
                  <a:srgbClr val="0000FF"/>
                </a:solidFill>
              </a:rPr>
              <a:t>Zezwolenia </a:t>
            </a:r>
            <a:r>
              <a:rPr lang="pl-PL" sz="1800" b="1" u="sng" dirty="0">
                <a:solidFill>
                  <a:srgbClr val="0000FF"/>
                </a:solidFill>
              </a:rPr>
              <a:t>nie wymaga </a:t>
            </a:r>
            <a:r>
              <a:rPr lang="pl-PL" sz="1800" dirty="0">
                <a:solidFill>
                  <a:srgbClr val="0000FF"/>
                </a:solidFill>
              </a:rPr>
              <a:t>rozpowszechnianie wizerunku:</a:t>
            </a:r>
          </a:p>
          <a:p>
            <a:pPr marL="342900" indent="-342900" algn="just">
              <a:buFont typeface="+mj-lt"/>
              <a:buAutoNum type="arabicParenR"/>
            </a:pPr>
            <a:r>
              <a:rPr lang="pl-PL" sz="1800" b="1" dirty="0">
                <a:solidFill>
                  <a:schemeClr val="tx1"/>
                </a:solidFill>
              </a:rPr>
              <a:t>osoby powszechnie znanej</a:t>
            </a:r>
            <a:r>
              <a:rPr lang="pl-PL" sz="1800" dirty="0">
                <a:solidFill>
                  <a:schemeClr val="tx1"/>
                </a:solidFill>
              </a:rPr>
              <a:t>, jeżeli wizerunek wykonano w związku </a:t>
            </a:r>
            <a:br>
              <a:rPr lang="pl-PL" sz="1800" dirty="0">
                <a:solidFill>
                  <a:schemeClr val="tx1"/>
                </a:solidFill>
              </a:rPr>
            </a:br>
            <a:r>
              <a:rPr lang="pl-PL" sz="1800" dirty="0">
                <a:solidFill>
                  <a:schemeClr val="tx1"/>
                </a:solidFill>
              </a:rPr>
              <a:t>z pełnieniem przez nią funkcji publicznych, w szczególności politycznych, społecznych, zawodowych;</a:t>
            </a:r>
          </a:p>
          <a:p>
            <a:pPr marL="342900" indent="-342900" algn="just">
              <a:buFont typeface="+mj-lt"/>
              <a:buAutoNum type="arabicParenR"/>
            </a:pPr>
            <a:r>
              <a:rPr lang="pl-PL" sz="1800" b="1" dirty="0">
                <a:solidFill>
                  <a:schemeClr val="tx1"/>
                </a:solidFill>
              </a:rPr>
              <a:t>osoby stanowiącej jedynie szczegół całości </a:t>
            </a:r>
            <a:r>
              <a:rPr lang="pl-PL" sz="1800" dirty="0">
                <a:solidFill>
                  <a:schemeClr val="tx1"/>
                </a:solidFill>
              </a:rPr>
              <a:t>takiej jak zgromadzenie, krajobraz, publiczna impreza.</a:t>
            </a:r>
          </a:p>
        </p:txBody>
      </p:sp>
    </p:spTree>
    <p:extLst>
      <p:ext uri="{BB962C8B-B14F-4D97-AF65-F5344CB8AC3E}">
        <p14:creationId xmlns:p14="http://schemas.microsoft.com/office/powerpoint/2010/main" val="2582151628"/>
      </p:ext>
    </p:extLst>
  </p:cSld>
  <p:clrMapOvr>
    <a:masterClrMapping/>
  </p:clrMapOvr>
  <p:transition spd="med">
    <p:checke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p:txBody>
          <a:bodyPr/>
          <a:lstStyle/>
          <a:p>
            <a:pPr marL="0" indent="0" algn="just">
              <a:buNone/>
              <a:defRPr/>
            </a:pPr>
            <a:r>
              <a:rPr lang="pl-PL" sz="2400" b="1" dirty="0"/>
              <a:t>Przetwarzanie danych – konkursy, zdjęcia szkolne </a:t>
            </a:r>
            <a:endParaRPr lang="pl-PL" sz="2400" dirty="0"/>
          </a:p>
          <a:p>
            <a:pPr marL="0" indent="0" algn="just">
              <a:defRPr/>
            </a:pPr>
            <a:endParaRPr lang="pl-PL" sz="2400" dirty="0"/>
          </a:p>
          <a:p>
            <a:pPr marL="0" indent="0" algn="just">
              <a:defRPr/>
            </a:pPr>
            <a:r>
              <a:rPr lang="pl-PL" sz="2400" dirty="0"/>
              <a:t> Organizator konkursu, olimpiady czy turnieju, planując takie wydarzenie, musi tak je przygotować, by jego działania były zgodne z zasadami przetwarzania danych osobowych, zwłaszcza z art. 5 oraz art. 7 RODO. </a:t>
            </a:r>
          </a:p>
          <a:p>
            <a:pPr marL="0" indent="0" algn="just">
              <a:defRPr/>
            </a:pPr>
            <a:r>
              <a:rPr lang="pl-PL" sz="2400" dirty="0"/>
              <a:t> Powinien ocenić, jakie ryzyka dla praw uczestników, mogą̨ wiązać się z przetwarzaniem ich danych osobowych na potrzeby konkursu oraz zadbać o przygotowanie jasnych i rzetelnych klauzuli informacyjnych.</a:t>
            </a:r>
          </a:p>
        </p:txBody>
      </p:sp>
    </p:spTree>
    <p:extLst>
      <p:ext uri="{BB962C8B-B14F-4D97-AF65-F5344CB8AC3E}">
        <p14:creationId xmlns:p14="http://schemas.microsoft.com/office/powerpoint/2010/main" val="3075032190"/>
      </p:ext>
    </p:extLst>
  </p:cSld>
  <p:clrMapOvr>
    <a:masterClrMapping/>
  </p:clrMapOvr>
  <p:transition spd="med">
    <p:checke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28127" y="1268760"/>
            <a:ext cx="8223250" cy="4983163"/>
          </a:xfrm>
        </p:spPr>
        <p:txBody>
          <a:bodyPr/>
          <a:lstStyle/>
          <a:p>
            <a:pPr marL="0" indent="0" algn="just">
              <a:buNone/>
              <a:defRPr/>
            </a:pPr>
            <a:r>
              <a:rPr lang="pl-PL" sz="2400" b="1" dirty="0"/>
              <a:t>Przetwarzanie danych </a:t>
            </a:r>
            <a:r>
              <a:rPr lang="pl-PL" sz="2400" b="1" dirty="0" err="1"/>
              <a:t>uczniów</a:t>
            </a:r>
            <a:r>
              <a:rPr lang="pl-PL" sz="2400" b="1" dirty="0"/>
              <a:t> na </a:t>
            </a:r>
            <a:r>
              <a:rPr lang="pl-PL" sz="2400" b="1" dirty="0" err="1"/>
              <a:t>uroczystościach</a:t>
            </a:r>
            <a:r>
              <a:rPr lang="pl-PL" sz="2400" b="1" dirty="0"/>
              <a:t> szkolnych</a:t>
            </a:r>
            <a:br>
              <a:rPr lang="pl-PL" sz="2400" b="1" dirty="0"/>
            </a:br>
            <a:endParaRPr lang="pl-PL" sz="2400" dirty="0"/>
          </a:p>
          <a:p>
            <a:pPr marL="0" indent="0" algn="just">
              <a:defRPr/>
            </a:pPr>
            <a:r>
              <a:rPr lang="pl-PL" sz="2400" dirty="0"/>
              <a:t>Zgodnie z </a:t>
            </a:r>
            <a:r>
              <a:rPr lang="pl-PL" sz="2400" i="1" dirty="0"/>
              <a:t>ustawą o systemie oświaty i ustawą Prawo Oświatowe </a:t>
            </a:r>
            <a:r>
              <a:rPr lang="pl-PL" sz="2400" dirty="0"/>
              <a:t>publiczne wyczytywanie w czasie uroczystości szkolnej imion i nazwisk uczniów wyróżnionych za wybitne osiągniecia edukacyjne uznać́ należy za </a:t>
            </a:r>
            <a:r>
              <a:rPr lang="pl-PL" sz="2400" b="1" dirty="0"/>
              <a:t>czynności dozwolone i niewymagające uprzedniej zgody opiekuna </a:t>
            </a:r>
            <a:r>
              <a:rPr lang="pl-PL" sz="2400" dirty="0"/>
              <a:t>prawnego ucznia - albo w przypadku ucznia pełnoletniego przez samego ucznia. </a:t>
            </a:r>
          </a:p>
          <a:p>
            <a:pPr marL="0" indent="0" algn="just">
              <a:defRPr/>
            </a:pPr>
            <a:r>
              <a:rPr lang="pl-PL" sz="2400" b="1" dirty="0">
                <a:solidFill>
                  <a:srgbClr val="FF0000"/>
                </a:solidFill>
              </a:rPr>
              <a:t>Szkoła nie potrzebuje zgody, jeśli przetwarza dane uczniów w celach związanych z nauką i wychowaniem uczniów.</a:t>
            </a:r>
          </a:p>
          <a:p>
            <a:pPr marL="0" indent="0" algn="just">
              <a:defRPr/>
            </a:pPr>
            <a:endParaRPr lang="pl-PL" sz="2400" b="1" dirty="0"/>
          </a:p>
          <a:p>
            <a:pPr marL="0" indent="0" algn="just">
              <a:defRPr/>
            </a:pPr>
            <a:endParaRPr lang="pl-PL" sz="2400" dirty="0"/>
          </a:p>
          <a:p>
            <a:pPr marL="0" indent="0" algn="just">
              <a:defRPr/>
            </a:pPr>
            <a:endParaRPr lang="pl-PL" sz="2400" b="1" dirty="0"/>
          </a:p>
          <a:p>
            <a:pPr algn="just">
              <a:defRPr/>
            </a:pPr>
            <a:endParaRPr lang="pl-PL" sz="2400" b="1" dirty="0"/>
          </a:p>
          <a:p>
            <a:pPr algn="just">
              <a:defRPr/>
            </a:pPr>
            <a:r>
              <a:rPr lang="pl-PL" sz="2400" b="1" dirty="0"/>
              <a:t> </a:t>
            </a:r>
          </a:p>
          <a:p>
            <a:pPr algn="just">
              <a:defRPr/>
            </a:pPr>
            <a:endParaRPr lang="pl-PL" dirty="0"/>
          </a:p>
        </p:txBody>
      </p:sp>
    </p:spTree>
    <p:extLst>
      <p:ext uri="{BB962C8B-B14F-4D97-AF65-F5344CB8AC3E}">
        <p14:creationId xmlns:p14="http://schemas.microsoft.com/office/powerpoint/2010/main" val="476657534"/>
      </p:ext>
    </p:extLst>
  </p:cSld>
  <p:clrMapOvr>
    <a:masterClrMapping/>
  </p:clrMapOvr>
  <p:transition spd="med">
    <p:checke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600200"/>
            <a:ext cx="8223250" cy="4983163"/>
          </a:xfrm>
        </p:spPr>
        <p:txBody>
          <a:bodyPr/>
          <a:lstStyle/>
          <a:p>
            <a:pPr marL="0" indent="0">
              <a:buNone/>
              <a:defRPr/>
            </a:pPr>
            <a:r>
              <a:rPr lang="pl-PL" sz="2800" b="1" dirty="0"/>
              <a:t>E-dziennik</a:t>
            </a:r>
            <a:r>
              <a:rPr lang="pl-PL" sz="2800" dirty="0"/>
              <a:t> </a:t>
            </a:r>
          </a:p>
          <a:p>
            <a:pPr marL="0" indent="0" algn="just">
              <a:defRPr/>
            </a:pPr>
            <a:r>
              <a:rPr lang="pl-PL" sz="2800" dirty="0"/>
              <a:t> Na podstawie § 21 ust. 3 rozporządzenia MEN prowadzenie dziennika elektronicznego wymaga zachowania selektywności dostępu do danych stanowiących dziennik elektroniczny czy zabezpieczenia danych stanowiących dziennik elektroniczny przed dostępem osób nieuprawnionych. </a:t>
            </a:r>
          </a:p>
          <a:p>
            <a:pPr marL="0" indent="0">
              <a:defRPr/>
            </a:pPr>
            <a:endParaRPr lang="pl-PL" sz="2800" dirty="0"/>
          </a:p>
          <a:p>
            <a:pPr marL="0" indent="0">
              <a:buNone/>
              <a:defRPr/>
            </a:pPr>
            <a:endParaRPr lang="pl-PL" sz="2400" dirty="0"/>
          </a:p>
          <a:p>
            <a:pPr marL="0" indent="0">
              <a:defRPr/>
            </a:pPr>
            <a:endParaRPr lang="pl-PL" sz="2400" b="1" dirty="0"/>
          </a:p>
          <a:p>
            <a:pPr>
              <a:defRPr/>
            </a:pPr>
            <a:endParaRPr lang="pl-PL" sz="2400" b="1" dirty="0"/>
          </a:p>
          <a:p>
            <a:pPr marL="0" indent="0">
              <a:buNone/>
              <a:defRPr/>
            </a:pPr>
            <a:r>
              <a:rPr lang="pl-PL" sz="2400" b="1" dirty="0"/>
              <a:t> </a:t>
            </a:r>
          </a:p>
          <a:p>
            <a:pPr>
              <a:defRPr/>
            </a:pPr>
            <a:endParaRPr lang="pl-PL" dirty="0"/>
          </a:p>
        </p:txBody>
      </p:sp>
    </p:spTree>
    <p:extLst>
      <p:ext uri="{BB962C8B-B14F-4D97-AF65-F5344CB8AC3E}">
        <p14:creationId xmlns:p14="http://schemas.microsoft.com/office/powerpoint/2010/main" val="936093149"/>
      </p:ext>
    </p:extLst>
  </p:cSld>
  <p:clrMapOvr>
    <a:masterClrMapping/>
  </p:clrMapOvr>
  <p:transition spd="med">
    <p:checke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Tytuł 1"/>
          <p:cNvSpPr>
            <a:spLocks noGrp="1" noChangeArrowheads="1"/>
          </p:cNvSpPr>
          <p:nvPr>
            <p:ph type="title"/>
          </p:nvPr>
        </p:nvSpPr>
        <p:spPr/>
        <p:txBody>
          <a:bodyPr/>
          <a:lstStyle/>
          <a:p>
            <a:r>
              <a:rPr lang="pl-PL" sz="3200" b="1" dirty="0"/>
              <a:t>RODO w praktyce szkolnej</a:t>
            </a:r>
            <a:endParaRPr lang="pl-PL" altLang="pl-PL" sz="3200" dirty="0"/>
          </a:p>
        </p:txBody>
      </p:sp>
      <p:sp>
        <p:nvSpPr>
          <p:cNvPr id="3" name="Symbol zastępczy zawartości 2"/>
          <p:cNvSpPr>
            <a:spLocks noGrp="1"/>
          </p:cNvSpPr>
          <p:nvPr>
            <p:ph idx="1"/>
          </p:nvPr>
        </p:nvSpPr>
        <p:spPr>
          <a:xfrm>
            <a:off x="457200" y="1600200"/>
            <a:ext cx="8223250" cy="4983163"/>
          </a:xfrm>
        </p:spPr>
        <p:txBody>
          <a:bodyPr anchor="ctr"/>
          <a:lstStyle/>
          <a:p>
            <a:pPr marL="342900" indent="-342900">
              <a:buFont typeface="Arial" panose="020B0604020202020204" pitchFamily="34" charset="0"/>
              <a:buChar char="•"/>
              <a:defRPr/>
            </a:pPr>
            <a:r>
              <a:rPr lang="pl-PL" sz="2400" dirty="0">
                <a:hlinkClick r:id="rId3"/>
              </a:rPr>
              <a:t>https://uodo.gov.pl/pl/p/ochrona-danych-osobowych-w-szkolach-i-placowkach-oswiatowych-poradnik</a:t>
            </a:r>
            <a:endParaRPr lang="pl-PL" sz="2400" dirty="0"/>
          </a:p>
          <a:p>
            <a:pPr marL="342900" indent="-342900">
              <a:buFont typeface="Arial" panose="020B0604020202020204" pitchFamily="34" charset="0"/>
              <a:buChar char="•"/>
              <a:defRPr/>
            </a:pPr>
            <a:endParaRPr lang="pl-PL" sz="2400" dirty="0"/>
          </a:p>
          <a:p>
            <a:pPr marL="0" indent="0">
              <a:defRPr/>
            </a:pPr>
            <a:endParaRPr lang="pl-PL" sz="2400" b="1" dirty="0"/>
          </a:p>
          <a:p>
            <a:pPr>
              <a:defRPr/>
            </a:pPr>
            <a:endParaRPr lang="pl-PL" sz="2400" b="1" dirty="0"/>
          </a:p>
          <a:p>
            <a:pPr marL="0" indent="0">
              <a:buNone/>
              <a:defRPr/>
            </a:pPr>
            <a:endParaRPr lang="pl-PL" sz="2400" b="1" dirty="0"/>
          </a:p>
          <a:p>
            <a:pPr>
              <a:defRPr/>
            </a:pPr>
            <a:endParaRPr lang="pl-PL" dirty="0"/>
          </a:p>
        </p:txBody>
      </p:sp>
    </p:spTree>
    <p:extLst>
      <p:ext uri="{BB962C8B-B14F-4D97-AF65-F5344CB8AC3E}">
        <p14:creationId xmlns:p14="http://schemas.microsoft.com/office/powerpoint/2010/main" val="3822984922"/>
      </p:ext>
    </p:extLst>
  </p:cSld>
  <p:clrMapOvr>
    <a:masterClrMapping/>
  </p:clrMapOvr>
  <p:transition spd="med">
    <p:checke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5AAEE1EA-1387-C045-85C1-904283DAE606}"/>
              </a:ext>
            </a:extLst>
          </p:cNvPr>
          <p:cNvSpPr>
            <a:spLocks noGrp="1"/>
          </p:cNvSpPr>
          <p:nvPr>
            <p:ph/>
          </p:nvPr>
        </p:nvSpPr>
        <p:spPr>
          <a:xfrm>
            <a:off x="457200" y="274638"/>
            <a:ext cx="8229600" cy="6583362"/>
          </a:xfrm>
        </p:spPr>
        <p:txBody>
          <a:bodyPr/>
          <a:lstStyle/>
          <a:p>
            <a:pPr marL="0" indent="0">
              <a:buNone/>
            </a:pPr>
            <a:r>
              <a:rPr lang="pl-PL" sz="2800" b="1" dirty="0"/>
              <a:t>Czy mój sekretariat pracuje prawidłowo?</a:t>
            </a:r>
            <a:endParaRPr lang="pl-PL" sz="2200" dirty="0"/>
          </a:p>
          <a:p>
            <a:r>
              <a:rPr lang="pl-PL" sz="2200" dirty="0"/>
              <a:t>Prowadzę rejestr pism przychodzących i wychodzących zgodnie z instrukcją kancelaryjną/ procedurą (placówki niepubliczne);;</a:t>
            </a:r>
          </a:p>
          <a:p>
            <a:r>
              <a:rPr lang="pl-PL" sz="2200" dirty="0"/>
              <a:t>Prowadzę księgę ewidencji dzieci i/lub księgę uczniów;</a:t>
            </a:r>
          </a:p>
          <a:p>
            <a:r>
              <a:rPr lang="pl-PL" sz="2200" dirty="0"/>
              <a:t>Prowadzę księgę arkuszy ocen;</a:t>
            </a:r>
          </a:p>
          <a:p>
            <a:r>
              <a:rPr lang="pl-PL" sz="2200" dirty="0"/>
              <a:t>Prowadzę rejestry;</a:t>
            </a:r>
          </a:p>
          <a:p>
            <a:pPr>
              <a:buFont typeface="Wingdings" pitchFamily="2" charset="2"/>
              <a:buChar char="Ø"/>
            </a:pPr>
            <a:r>
              <a:rPr lang="pl-PL" sz="2200" dirty="0"/>
              <a:t> zaświadczeń</a:t>
            </a:r>
          </a:p>
          <a:p>
            <a:pPr>
              <a:buFont typeface="Wingdings" pitchFamily="2" charset="2"/>
              <a:buChar char="Ø"/>
            </a:pPr>
            <a:r>
              <a:rPr lang="pl-PL" sz="2200" dirty="0"/>
              <a:t>wypadków</a:t>
            </a:r>
          </a:p>
          <a:p>
            <a:pPr>
              <a:buFont typeface="Wingdings" pitchFamily="2" charset="2"/>
              <a:buChar char="Ø"/>
            </a:pPr>
            <a:r>
              <a:rPr lang="pl-PL" sz="2200" dirty="0"/>
              <a:t>świadectw</a:t>
            </a:r>
          </a:p>
          <a:p>
            <a:pPr>
              <a:buFont typeface="Wingdings" pitchFamily="2" charset="2"/>
              <a:buChar char="Ø"/>
            </a:pPr>
            <a:r>
              <a:rPr lang="pl-PL" sz="2200" dirty="0"/>
              <a:t>legitymacji uczniowskich…</a:t>
            </a:r>
          </a:p>
          <a:p>
            <a:pPr>
              <a:buFont typeface="Arial" panose="020B0604020202020204" pitchFamily="34" charset="0"/>
              <a:buChar char="•"/>
            </a:pPr>
            <a:r>
              <a:rPr lang="pl-PL" sz="2200" dirty="0"/>
              <a:t>Przestrzegam przepisów związanych z ochroną danych osobowych (RODO),</a:t>
            </a:r>
          </a:p>
          <a:p>
            <a:r>
              <a:rPr lang="pl-PL" sz="2200" dirty="0"/>
              <a:t>Wprowadzam dane do SIO zgodnie z terminami, </a:t>
            </a:r>
            <a:br>
              <a:rPr lang="pl-PL" sz="2200" dirty="0"/>
            </a:br>
            <a:r>
              <a:rPr lang="pl-PL" sz="2200" dirty="0"/>
              <a:t>a w przypadku zmian dotyczących uczniów, na bieżąco</a:t>
            </a:r>
          </a:p>
          <a:p>
            <a:r>
              <a:rPr lang="pl-PL" sz="2200" dirty="0"/>
              <a:t>…………………….</a:t>
            </a:r>
          </a:p>
          <a:p>
            <a:endParaRPr lang="pl-PL" sz="2400" dirty="0"/>
          </a:p>
          <a:p>
            <a:endParaRPr lang="pl-PL" sz="2400" dirty="0"/>
          </a:p>
          <a:p>
            <a:endParaRPr lang="pl-PL" sz="2400" dirty="0"/>
          </a:p>
        </p:txBody>
      </p:sp>
    </p:spTree>
    <p:extLst>
      <p:ext uri="{BB962C8B-B14F-4D97-AF65-F5344CB8AC3E}">
        <p14:creationId xmlns:p14="http://schemas.microsoft.com/office/powerpoint/2010/main" val="1255393567"/>
      </p:ext>
    </p:extLst>
  </p:cSld>
  <p:clrMapOvr>
    <a:masterClrMapping/>
  </p:clrMapOvr>
  <p:transition spd="med">
    <p:checker/>
  </p:transition>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36538" y="2871788"/>
            <a:ext cx="2043112"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pl-PL" sz="1800"/>
          </a:p>
        </p:txBody>
      </p:sp>
      <p:sp>
        <p:nvSpPr>
          <p:cNvPr id="97283" name="Rectangle 3"/>
          <p:cNvSpPr>
            <a:spLocks noChangeArrowheads="1"/>
          </p:cNvSpPr>
          <p:nvPr/>
        </p:nvSpPr>
        <p:spPr bwMode="auto">
          <a:xfrm>
            <a:off x="236538" y="2871788"/>
            <a:ext cx="20653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pl-PL" sz="1800"/>
          </a:p>
        </p:txBody>
      </p:sp>
      <p:sp>
        <p:nvSpPr>
          <p:cNvPr id="9" name="TextBox 2"/>
          <p:cNvSpPr txBox="1">
            <a:spLocks noChangeArrowheads="1"/>
          </p:cNvSpPr>
          <p:nvPr/>
        </p:nvSpPr>
        <p:spPr bwMode="auto">
          <a:xfrm>
            <a:off x="971550" y="2565400"/>
            <a:ext cx="7343775" cy="1230313"/>
          </a:xfrm>
          <a:prstGeom prst="rect">
            <a:avLst/>
          </a:prstGeom>
          <a:noFill/>
          <a:ln w="9525">
            <a:noFill/>
            <a:miter lim="800000"/>
            <a:headEnd/>
            <a:tailEnd/>
          </a:ln>
        </p:spPr>
        <p:txBody>
          <a:bodyPr lIns="0" tIns="0" rIns="0" bIns="0">
            <a:spAutoFit/>
          </a:bodyPr>
          <a:lstStyle/>
          <a:p>
            <a:pPr>
              <a:lnSpc>
                <a:spcPts val="3225"/>
              </a:lnSpc>
              <a:defRPr/>
            </a:pPr>
            <a:r>
              <a:rPr lang="pl-PL" sz="3200" b="1" dirty="0">
                <a:solidFill>
                  <a:srgbClr val="663300"/>
                </a:solidFill>
                <a:effectLst>
                  <a:outerShdw blurRad="38100" dist="38100" dir="2700000" algn="tl">
                    <a:srgbClr val="C0C0C0"/>
                  </a:outerShdw>
                </a:effectLst>
                <a:latin typeface="Calibri" pitchFamily="34" charset="0"/>
                <a:cs typeface="Arial" pitchFamily="34" charset="0"/>
              </a:rPr>
              <a:t>Dziękuję za uwagę</a:t>
            </a:r>
          </a:p>
          <a:p>
            <a:pPr>
              <a:lnSpc>
                <a:spcPts val="3225"/>
              </a:lnSpc>
              <a:defRPr/>
            </a:pPr>
            <a:endParaRPr lang="pl-PL" sz="3200" b="1" dirty="0">
              <a:solidFill>
                <a:srgbClr val="663300"/>
              </a:solidFill>
              <a:effectLst>
                <a:outerShdw blurRad="38100" dist="38100" dir="2700000" algn="tl">
                  <a:srgbClr val="C0C0C0"/>
                </a:outerShdw>
              </a:effectLst>
              <a:latin typeface="Calibri" pitchFamily="34" charset="0"/>
              <a:cs typeface="Arial" pitchFamily="34" charset="0"/>
              <a:sym typeface="Wingdings" pitchFamily="2" charset="2"/>
            </a:endParaRPr>
          </a:p>
          <a:p>
            <a:pPr>
              <a:lnSpc>
                <a:spcPts val="3225"/>
              </a:lnSpc>
              <a:defRPr/>
            </a:pPr>
            <a:r>
              <a:rPr lang="pl-PL" sz="2000" b="1" dirty="0">
                <a:solidFill>
                  <a:srgbClr val="0033CC"/>
                </a:solidFill>
                <a:effectLst>
                  <a:outerShdw blurRad="38100" dist="38100" dir="2700000" algn="tl">
                    <a:srgbClr val="C0C0C0"/>
                  </a:outerShdw>
                </a:effectLst>
                <a:latin typeface="Calibri" pitchFamily="34" charset="0"/>
                <a:cs typeface="Arial" pitchFamily="34" charset="0"/>
                <a:sym typeface="Wingdings" pitchFamily="2" charset="2"/>
              </a:rPr>
              <a:t>Joanna jasiak1@gmail.com</a:t>
            </a:r>
            <a:endParaRPr lang="pl-PL" sz="2000" b="1" dirty="0">
              <a:solidFill>
                <a:srgbClr val="0033CC"/>
              </a:solidFill>
              <a:latin typeface="Calibri" pitchFamily="34" charset="0"/>
              <a:cs typeface="Arial" pitchFamily="34" charset="0"/>
            </a:endParaRPr>
          </a:p>
        </p:txBody>
      </p:sp>
      <p:sp>
        <p:nvSpPr>
          <p:cNvPr id="97286" name="Rectangle 1"/>
          <p:cNvSpPr>
            <a:spLocks noChangeArrowheads="1"/>
          </p:cNvSpPr>
          <p:nvPr/>
        </p:nvSpPr>
        <p:spPr bwMode="auto">
          <a:xfrm>
            <a:off x="-118864" y="5282974"/>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pl-PL" altLang="pl-PL" sz="1400" dirty="0">
                <a:latin typeface="Verdana" panose="020B0604030504040204" pitchFamily="34" charset="0"/>
                <a:cs typeface="Times New Roman" panose="02020603050405020304" pitchFamily="18" charset="0"/>
              </a:rPr>
              <a:t>Og</a:t>
            </a:r>
            <a:r>
              <a:rPr lang="pl-PL" altLang="pl-PL" sz="1400" dirty="0">
                <a:latin typeface="Calibri" panose="020F0502020204030204" pitchFamily="34" charset="0"/>
                <a:cs typeface="Times New Roman" panose="02020603050405020304" pitchFamily="18" charset="0"/>
              </a:rPr>
              <a:t>ó</a:t>
            </a:r>
            <a:r>
              <a:rPr lang="pl-PL" altLang="pl-PL" sz="1400" dirty="0">
                <a:latin typeface="Verdana" panose="020B0604030504040204" pitchFamily="34" charset="0"/>
                <a:cs typeface="Times New Roman" panose="02020603050405020304" pitchFamily="18" charset="0"/>
              </a:rPr>
              <a:t>lnopolskie Stowarzyszenie Kadry Kierowniczej Oświaty (OSKKO)</a:t>
            </a:r>
            <a:br>
              <a:rPr lang="pl-PL" altLang="pl-PL" sz="1400" dirty="0">
                <a:latin typeface="Verdana" panose="020B0604030504040204" pitchFamily="34" charset="0"/>
                <a:cs typeface="Times New Roman" panose="02020603050405020304" pitchFamily="18" charset="0"/>
              </a:rPr>
            </a:br>
            <a:r>
              <a:rPr lang="pl-PL" altLang="pl-PL" sz="1400" dirty="0">
                <a:latin typeface="Verdana" panose="020B0604030504040204" pitchFamily="34" charset="0"/>
                <a:cs typeface="Times New Roman" panose="02020603050405020304" pitchFamily="18" charset="0"/>
                <a:hlinkClick r:id="rId3"/>
              </a:rPr>
              <a:t>www.oskko.edu.pl</a:t>
            </a:r>
            <a:r>
              <a:rPr lang="pl-PL" altLang="pl-PL" sz="1400" dirty="0">
                <a:latin typeface="Calibri" panose="020F0502020204030204" pitchFamily="34" charset="0"/>
                <a:cs typeface="Times New Roman" panose="02020603050405020304" pitchFamily="18" charset="0"/>
              </a:rPr>
              <a:t> </a:t>
            </a:r>
            <a:r>
              <a:rPr lang="pl-PL" altLang="pl-PL" sz="1400" dirty="0">
                <a:latin typeface="Verdana" panose="020B0604030504040204" pitchFamily="34" charset="0"/>
                <a:cs typeface="Times New Roman" panose="02020603050405020304" pitchFamily="18" charset="0"/>
              </a:rPr>
              <a:t> email: </a:t>
            </a:r>
            <a:r>
              <a:rPr lang="pl-PL" altLang="pl-PL" sz="1400" dirty="0">
                <a:latin typeface="Verdana" panose="020B0604030504040204" pitchFamily="34" charset="0"/>
                <a:cs typeface="Times New Roman" panose="02020603050405020304" pitchFamily="18" charset="0"/>
                <a:hlinkClick r:id="rId4"/>
              </a:rPr>
              <a:t>oskko@oskko.edu.pl</a:t>
            </a:r>
            <a:endParaRPr lang="pl-PL" altLang="pl-PL" sz="1400" dirty="0"/>
          </a:p>
        </p:txBody>
      </p:sp>
      <p:pic>
        <p:nvPicPr>
          <p:cNvPr id="97287" name="Obraz 9" descr="logo_OSKKO_poziom-300-BEZ-TLA.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936" y="4753769"/>
            <a:ext cx="9144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az 1"/>
          <p:cNvPicPr>
            <a:picLocks noChangeAspect="1"/>
          </p:cNvPicPr>
          <p:nvPr/>
        </p:nvPicPr>
        <p:blipFill>
          <a:blip r:embed="rId6"/>
          <a:stretch>
            <a:fillRect/>
          </a:stretch>
        </p:blipFill>
        <p:spPr>
          <a:xfrm>
            <a:off x="0" y="0"/>
            <a:ext cx="9144000" cy="1392487"/>
          </a:xfrm>
          <a:prstGeom prst="rect">
            <a:avLst/>
          </a:prstGeom>
        </p:spPr>
      </p:pic>
      <p:pic>
        <p:nvPicPr>
          <p:cNvPr id="10" name="Obraz 9"/>
          <p:cNvPicPr>
            <a:picLocks noChangeAspect="1"/>
          </p:cNvPicPr>
          <p:nvPr/>
        </p:nvPicPr>
        <p:blipFill>
          <a:blip r:embed="rId7"/>
          <a:stretch>
            <a:fillRect/>
          </a:stretch>
        </p:blipFill>
        <p:spPr>
          <a:xfrm>
            <a:off x="0" y="6096833"/>
            <a:ext cx="9144000" cy="753473"/>
          </a:xfrm>
          <a:prstGeom prst="rect">
            <a:avLst/>
          </a:prstGeom>
        </p:spPr>
      </p:pic>
    </p:spTree>
  </p:cSld>
  <p:clrMapOvr>
    <a:masterClrMapping/>
  </p:clrMapOvr>
  <p:transition spd="med">
    <p:check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ytuł 1"/>
          <p:cNvSpPr>
            <a:spLocks noGrp="1" noChangeArrowheads="1"/>
          </p:cNvSpPr>
          <p:nvPr>
            <p:ph type="title"/>
          </p:nvPr>
        </p:nvSpPr>
        <p:spPr>
          <a:xfrm>
            <a:off x="453257" y="404664"/>
            <a:ext cx="8675687" cy="792510"/>
          </a:xfrm>
        </p:spPr>
        <p:txBody>
          <a:bodyPr/>
          <a:lstStyle/>
          <a:p>
            <a:pPr eaLnBrk="1" hangingPunct="1"/>
            <a:endParaRPr lang="pl-PL" altLang="pl-PL" sz="3200" b="1" dirty="0">
              <a:solidFill>
                <a:schemeClr val="tx1"/>
              </a:solidFill>
            </a:endParaRPr>
          </a:p>
        </p:txBody>
      </p:sp>
      <p:sp>
        <p:nvSpPr>
          <p:cNvPr id="119810" name="Symbol zastępczy zawartości 2"/>
          <p:cNvSpPr>
            <a:spLocks noGrp="1" noChangeArrowheads="1"/>
          </p:cNvSpPr>
          <p:nvPr>
            <p:ph idx="1"/>
          </p:nvPr>
        </p:nvSpPr>
        <p:spPr>
          <a:xfrm>
            <a:off x="179388" y="981074"/>
            <a:ext cx="8964612" cy="5760293"/>
          </a:xfrm>
        </p:spPr>
        <p:txBody>
          <a:bodyPr/>
          <a:lstStyle/>
          <a:p>
            <a:pPr marL="0" indent="0" algn="just" eaLnBrk="1" hangingPunct="1">
              <a:buNone/>
            </a:pPr>
            <a:r>
              <a:rPr lang="pl-PL" altLang="pl-PL" sz="2400" b="1" dirty="0"/>
              <a:t>Art. 2</a:t>
            </a:r>
          </a:p>
          <a:p>
            <a:pPr marL="0" indent="0" algn="just" eaLnBrk="1" hangingPunct="1">
              <a:buNone/>
            </a:pPr>
            <a:r>
              <a:rPr lang="pl-PL" altLang="pl-PL" sz="2400" dirty="0"/>
              <a:t>Przepisy ustawy stosuje się do pracowników samorządowych zatrudnionych w:</a:t>
            </a:r>
          </a:p>
          <a:p>
            <a:pPr marL="457200" indent="-457200" algn="just" eaLnBrk="1" hangingPunct="1">
              <a:buFont typeface="+mj-lt"/>
              <a:buAutoNum type="arabicParenR"/>
            </a:pPr>
            <a:r>
              <a:rPr lang="pl-PL" altLang="pl-PL" sz="2400" dirty="0"/>
              <a:t>urzędach marszałkowskich oraz wojewódzkich samorządowych jednostkach organizacyjnych;</a:t>
            </a:r>
          </a:p>
          <a:p>
            <a:pPr marL="457200" indent="-457200" algn="just" eaLnBrk="1" hangingPunct="1">
              <a:buFont typeface="+mj-lt"/>
              <a:buAutoNum type="arabicParenR"/>
            </a:pPr>
            <a:r>
              <a:rPr lang="pl-PL" altLang="pl-PL" sz="2400" dirty="0"/>
              <a:t>starostwach powiatowych oraz </a:t>
            </a:r>
            <a:r>
              <a:rPr lang="pl-PL" altLang="pl-PL" sz="2400" b="1" dirty="0"/>
              <a:t>powiatowych jednostkach organizacyjnych</a:t>
            </a:r>
            <a:r>
              <a:rPr lang="pl-PL" altLang="pl-PL" sz="2400" dirty="0"/>
              <a:t>;</a:t>
            </a:r>
          </a:p>
          <a:p>
            <a:pPr marL="457200" indent="-457200" algn="just" eaLnBrk="1" hangingPunct="1">
              <a:buFont typeface="+mj-lt"/>
              <a:buAutoNum type="arabicParenR"/>
            </a:pPr>
            <a:r>
              <a:rPr lang="pl-PL" altLang="pl-PL" sz="2400" dirty="0"/>
              <a:t>urzędach gmin, jednostkach pomocniczych gmin, </a:t>
            </a:r>
            <a:r>
              <a:rPr lang="pl-PL" altLang="pl-PL" sz="2400" b="1" dirty="0"/>
              <a:t>gminnych jednostkach budżetowych</a:t>
            </a:r>
            <a:r>
              <a:rPr lang="pl-PL" altLang="pl-PL" sz="2400" dirty="0"/>
              <a:t> i samorządowych zakładach budżetowych;</a:t>
            </a:r>
          </a:p>
          <a:p>
            <a:pPr marL="457200" indent="-457200" algn="just" eaLnBrk="1" hangingPunct="1">
              <a:buFont typeface="+mj-lt"/>
              <a:buAutoNum type="arabicParenR"/>
            </a:pPr>
            <a:r>
              <a:rPr lang="pl-PL" altLang="pl-PL" sz="2400" dirty="0"/>
              <a:t>biurach (ich odpowiednikach) związków jednostek samorządu terytorialnego oraz samorządowych zakładów budżetowych utworzonych przez te związki;</a:t>
            </a:r>
          </a:p>
          <a:p>
            <a:pPr marL="457200" indent="-457200" algn="just" eaLnBrk="1" hangingPunct="1">
              <a:buFont typeface="+mj-lt"/>
              <a:buAutoNum type="arabicParenR"/>
            </a:pPr>
            <a:r>
              <a:rPr lang="pl-PL" altLang="pl-PL" sz="2400" dirty="0"/>
              <a:t>biurach jednostek administracyjnych JST.</a:t>
            </a:r>
            <a:endParaRPr lang="pl-PL" altLang="pl-PL" dirty="0"/>
          </a:p>
        </p:txBody>
      </p:sp>
    </p:spTree>
    <p:extLst>
      <p:ext uri="{BB962C8B-B14F-4D97-AF65-F5344CB8AC3E}">
        <p14:creationId xmlns:p14="http://schemas.microsoft.com/office/powerpoint/2010/main" val="1844358822"/>
      </p:ext>
    </p:extLst>
  </p:cSld>
  <p:clrMapOvr>
    <a:masterClrMapping/>
  </p:clrMapOvr>
  <p:transition spd="med">
    <p:checker/>
  </p:transition>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Arial"/>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1800" b="0" i="0" u="none" strike="noStrike" cap="none" normalizeH="0" baseline="0" smtClean="0">
            <a:ln>
              <a:noFill/>
            </a:ln>
            <a:solidFill>
              <a:schemeClr val="tx1"/>
            </a:solidFill>
            <a:effectLst/>
            <a:latin typeface="Arial" charset="0"/>
          </a:defRPr>
        </a:defPPr>
      </a:lstStyle>
    </a:lnDef>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4416</TotalTime>
  <Words>4974</Words>
  <Application>Microsoft Macintosh PowerPoint</Application>
  <PresentationFormat>Pokaz na ekranie (4:3)</PresentationFormat>
  <Paragraphs>576</Paragraphs>
  <Slides>87</Slides>
  <Notes>15</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87</vt:i4>
      </vt:variant>
    </vt:vector>
  </HeadingPairs>
  <TitlesOfParts>
    <vt:vector size="93" baseType="lpstr">
      <vt:lpstr>Arial</vt:lpstr>
      <vt:lpstr>Calibri</vt:lpstr>
      <vt:lpstr>Times New Roman</vt:lpstr>
      <vt:lpstr>Verdana</vt:lpstr>
      <vt:lpstr>Wingdings</vt:lpstr>
      <vt:lpstr>Projekt domyślny</vt:lpstr>
      <vt:lpstr>Prezentacja programu PowerPoint</vt:lpstr>
      <vt:lpstr>Prezentacja programu PowerPoint</vt:lpstr>
      <vt:lpstr>Prezentacja programu PowerPoint</vt:lpstr>
      <vt:lpstr> Podstawy  prawne funkcjonowania szkoły  oraz jej obsługi kancelaryjnej </vt:lpstr>
      <vt:lpstr>Konstytucja Rzeczypospolitej Polskiej  o oświacie </vt:lpstr>
      <vt:lpstr> Prawo Oświatowe </vt:lpstr>
      <vt:lpstr>Prawo Oświatowe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 Stanowiska administracyjne  w szkolnym sekretariacie </vt:lpstr>
      <vt:lpstr>Zadania sekretarza szkoły</vt:lpstr>
      <vt:lpstr>Zadania sekretarza szkoły</vt:lpstr>
      <vt:lpstr>Zadania sekretarza szkoły</vt:lpstr>
      <vt:lpstr>Zadania sekretarza szkoły</vt:lpstr>
      <vt:lpstr>Inne zadania sekretarza szkoły</vt:lpstr>
      <vt:lpstr> </vt:lpstr>
      <vt:lpstr>Prezentacja programu PowerPoint</vt:lpstr>
      <vt:lpstr>Prezentacja programu PowerPoint</vt:lpstr>
      <vt:lpstr>Instrukcja kancelaryjna</vt:lpstr>
      <vt:lpstr>Podstawowe czynności kancelaryjne</vt:lpstr>
      <vt:lpstr>INSTRUKCJA KANCELARYJNA  załącznik 1 do rozporządzenia</vt:lpstr>
      <vt:lpstr>Przepisy ogólne</vt:lpstr>
      <vt:lpstr>Czynności kancelaryjne</vt:lpstr>
      <vt:lpstr>Prezentacja programu PowerPoint</vt:lpstr>
      <vt:lpstr>Prezentacja programu PowerPoint</vt:lpstr>
      <vt:lpstr>Organizacja i zadania archiwum zakładowego</vt:lpstr>
      <vt:lpstr>Prezentacja programu PowerPoint</vt:lpstr>
      <vt:lpstr>Instrukcja kancelaryjna - przykład</vt:lpstr>
      <vt:lpstr>Prezentacja programu PowerPoint</vt:lpstr>
      <vt:lpstr>Redagowanie pism – układ graficzny</vt:lpstr>
      <vt:lpstr>Prezentacja programu PowerPoint</vt:lpstr>
      <vt:lpstr>Prezentacja programu PowerPoint</vt:lpstr>
      <vt:lpstr> Podstawa prawna </vt:lpstr>
      <vt:lpstr>Dokumenty pierwotne</vt:lpstr>
      <vt:lpstr>Dokumenty z zakresu wychowania, dydaktyki i opieki</vt:lpstr>
      <vt:lpstr>Dokumenty z zakresu wychowania, dydaktyki i opieki</vt:lpstr>
      <vt:lpstr>Dokumenty z zakresu wychowania, dydaktyki i opieki</vt:lpstr>
      <vt:lpstr>Dokumenty niezbędne do administrowania szkołą - rejestry:</vt:lpstr>
      <vt:lpstr>Dokumenty niezbędne do administrowania szkołą - rejestry:</vt:lpstr>
      <vt:lpstr>Dokumenty niezbędne do administrowania szkołą - rejestry:</vt:lpstr>
      <vt:lpstr>Dokumenty niezbędne do administrowania szkołą - rejestry:</vt:lpstr>
      <vt:lpstr>Dokumenty niezbędne do administrowania szkołą - rejestry:</vt:lpstr>
      <vt:lpstr>Rejestr wyjść grupowych</vt:lpstr>
      <vt:lpstr>Prezentacja programu PowerPoint</vt:lpstr>
      <vt:lpstr>Księga ewidencji dzieci</vt:lpstr>
      <vt:lpstr>Księga uczniów</vt:lpstr>
      <vt:lpstr>Księga arkuszy ocen</vt:lpstr>
      <vt:lpstr>Księga arkuszy ocen</vt:lpstr>
      <vt:lpstr>Księga arkuszy ocen</vt:lpstr>
      <vt:lpstr>Księga arkuszy ocen</vt:lpstr>
      <vt:lpstr>Sprostowania błędu i oczywistej omyłki</vt:lpstr>
      <vt:lpstr>Sprostowania błędu i oczywistej omyłki</vt:lpstr>
      <vt:lpstr>Upoważnienie</vt:lpstr>
      <vt:lpstr>Przykłady pism</vt:lpstr>
      <vt:lpstr>Wykonywanie zadań z zakresu księgowości i ZFŚS</vt:lpstr>
      <vt:lpstr>RODO w praktyce szkolnej</vt:lpstr>
      <vt:lpstr>RODO w praktyce szkolnej</vt:lpstr>
      <vt:lpstr>RODO w praktyce szkolnej</vt:lpstr>
      <vt:lpstr> RODO w praktyce szkolnej  </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RODO w praktyce szkolnej</vt:lpstr>
      <vt:lpstr>Prezentacja programu PowerPoint</vt:lpstr>
      <vt:lpstr>Prezentacja programu PowerPoint</vt:lpstr>
    </vt:vector>
  </TitlesOfParts>
  <Company>OSKKO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JR</dc:creator>
  <cp:lastModifiedBy>Joanna Jasiak</cp:lastModifiedBy>
  <cp:revision>247</cp:revision>
  <dcterms:created xsi:type="dcterms:W3CDTF">2005-10-16T21:38:40Z</dcterms:created>
  <dcterms:modified xsi:type="dcterms:W3CDTF">2020-02-25T13:28:01Z</dcterms:modified>
</cp:coreProperties>
</file>