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43"/>
  </p:notesMasterIdLst>
  <p:sldIdLst>
    <p:sldId id="402" r:id="rId4"/>
    <p:sldId id="370" r:id="rId5"/>
    <p:sldId id="307" r:id="rId6"/>
    <p:sldId id="373" r:id="rId7"/>
    <p:sldId id="374" r:id="rId8"/>
    <p:sldId id="375" r:id="rId9"/>
    <p:sldId id="376" r:id="rId10"/>
    <p:sldId id="377" r:id="rId11"/>
    <p:sldId id="414" r:id="rId12"/>
    <p:sldId id="378" r:id="rId13"/>
    <p:sldId id="379" r:id="rId14"/>
    <p:sldId id="380" r:id="rId15"/>
    <p:sldId id="381" r:id="rId16"/>
    <p:sldId id="382" r:id="rId17"/>
    <p:sldId id="383" r:id="rId18"/>
    <p:sldId id="384" r:id="rId19"/>
    <p:sldId id="400" r:id="rId20"/>
    <p:sldId id="385" r:id="rId21"/>
    <p:sldId id="386" r:id="rId22"/>
    <p:sldId id="387" r:id="rId23"/>
    <p:sldId id="388" r:id="rId24"/>
    <p:sldId id="389" r:id="rId25"/>
    <p:sldId id="390" r:id="rId26"/>
    <p:sldId id="393" r:id="rId27"/>
    <p:sldId id="394" r:id="rId28"/>
    <p:sldId id="395" r:id="rId29"/>
    <p:sldId id="396" r:id="rId30"/>
    <p:sldId id="397" r:id="rId31"/>
    <p:sldId id="398" r:id="rId32"/>
    <p:sldId id="399" r:id="rId33"/>
    <p:sldId id="305" r:id="rId34"/>
    <p:sldId id="391" r:id="rId35"/>
    <p:sldId id="409" r:id="rId36"/>
    <p:sldId id="407" r:id="rId37"/>
    <p:sldId id="408" r:id="rId38"/>
    <p:sldId id="410" r:id="rId39"/>
    <p:sldId id="392" r:id="rId40"/>
    <p:sldId id="413" r:id="rId41"/>
    <p:sldId id="404" r:id="rId4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BEF28-C5A3-4185-BD3D-E86C1DACB1F0}" type="datetimeFigureOut">
              <a:rPr lang="pl-PL" smtClean="0"/>
              <a:t>29.02.2020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AF2C4-EDE1-4D38-98FB-2CA5B79C70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057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CD81A802-07E7-4E46-A20C-D4837D37C4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FEB571-B9E9-40A3-987A-159D30A9EAB0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l-PL" alt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52352005-B6C0-43B2-B166-7EED4188B4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C5550E58-BC51-4295-923E-FA6C242C75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589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360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006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322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6118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952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1386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0418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9410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209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6BB6E283-496F-4E01-A2D5-ABC59FF80A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D26D6C-C89C-4C6F-9E5F-D961BD1E655C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41C6CA7A-5EF4-429F-B1E7-B4C5E8AD95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4932ACC9-D212-4D8C-9F2A-D0E966205C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2813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6357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3466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5229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795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3888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1707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7971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754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795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962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14D18AEB-9E74-478E-9B52-0CFC6D2F39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E46036-050C-427A-93AD-CB1DE1ABF704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F2B7A2E1-0E14-4095-A245-85B03F4704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9491B10C-F88C-49AE-8FA3-64B9C135FB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1282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FB84FBF2-10B9-480E-B4EA-7B88BFB90B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5D173A-89C4-47AA-9E2F-AA404F15783D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93C803AD-B418-41A6-B24E-D5048F3DD6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409A41A2-EC77-4D80-9B23-100B3EF78F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8014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6202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1571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7153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2188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453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26478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59183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173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467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821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009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163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33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30B8458-5AFA-4FCA-81C6-5144DA7CF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BACD0-4323-42AB-AB47-C4F539654C19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88E38B7-99CE-4099-8DE9-9CFD60092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4875F012-5B69-4556-996C-4BD94976E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384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7BC3EE-F7AF-4A55-A195-3A434DC61D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569611F-D68F-49D5-85C8-B5D36685DF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647E79-3E2E-407B-A720-EA73BC29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59F39A5-F13D-4EE3-AB6C-51EBF9CF7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B0DECE5-F765-4174-AF03-B9330B7A7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99B64-D20E-4ACA-844F-43A3D763E56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60145633"/>
      </p:ext>
    </p:extLst>
  </p:cSld>
  <p:clrMapOvr>
    <a:masterClrMapping/>
  </p:clrMapOvr>
  <p:transition spd="med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1850F4B-66C1-475A-A4FE-E797095AA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BB9BF08-1D59-4A8F-BBB7-B56CF34D26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25B4025-FA65-4FD1-8998-1B1F91D12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506302F-A5E9-47E4-8A48-F2FDC27D1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834CFD2-3749-431D-A23C-AD81246C5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5C4FC-B1F0-4610-97A2-C3789EDB704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13374328"/>
      </p:ext>
    </p:extLst>
  </p:cSld>
  <p:clrMapOvr>
    <a:masterClrMapping/>
  </p:clrMapOvr>
  <p:transition spd="med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CC07F542-8A33-428E-BB5D-9DC3B1A6CD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23C3787-66F4-491D-8CFC-8E7DFFD2B1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C8C55B3-33C8-4B05-A616-E818FBD9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7FA87AB-338D-493A-A049-104F8B473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5FC5973-D69B-402B-B11F-BFEDE729A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C751-3C23-4963-8A91-DE3D4CCEF0CE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99288754"/>
      </p:ext>
    </p:extLst>
  </p:cSld>
  <p:clrMapOvr>
    <a:masterClrMapping/>
  </p:clrMapOvr>
  <p:transition spd="med">
    <p:check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3" name="Symbol zastępczy daty 3">
            <a:extLst>
              <a:ext uri="{FF2B5EF4-FFF2-40B4-BE49-F238E27FC236}">
                <a16:creationId xmlns:a16="http://schemas.microsoft.com/office/drawing/2014/main" id="{E6B53FC5-99D6-409A-B400-61771CD03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stopki 4">
            <a:extLst>
              <a:ext uri="{FF2B5EF4-FFF2-40B4-BE49-F238E27FC236}">
                <a16:creationId xmlns:a16="http://schemas.microsoft.com/office/drawing/2014/main" id="{7B1E974E-3951-4E25-AD1E-84AD478B9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>
            <a:extLst>
              <a:ext uri="{FF2B5EF4-FFF2-40B4-BE49-F238E27FC236}">
                <a16:creationId xmlns:a16="http://schemas.microsoft.com/office/drawing/2014/main" id="{982FE92B-D0D7-4E05-B6AE-299FEA13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47BD8-E7DD-42D3-A81C-575ECE56CFF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65986405"/>
      </p:ext>
    </p:extLst>
  </p:cSld>
  <p:clrMapOvr>
    <a:masterClrMapping/>
  </p:clrMapOvr>
  <p:transition spd="med">
    <p:check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99B64-D20E-4ACA-844F-43A3D763E564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34272954"/>
      </p:ext>
    </p:extLst>
  </p:cSld>
  <p:clrMapOvr>
    <a:masterClrMapping/>
  </p:clrMapOvr>
  <p:transition spd="med">
    <p:check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15A22-C7CB-407C-9A76-06F3C95E5FE5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22014050"/>
      </p:ext>
    </p:extLst>
  </p:cSld>
  <p:clrMapOvr>
    <a:masterClrMapping/>
  </p:clrMapOvr>
  <p:transition spd="med">
    <p:check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EAE9A8-E5EE-4177-867D-5DC5A83AD9A8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82976608"/>
      </p:ext>
    </p:extLst>
  </p:cSld>
  <p:clrMapOvr>
    <a:masterClrMapping/>
  </p:clrMapOvr>
  <p:transition spd="med">
    <p:check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A54B8C-3C38-4B0D-8C2E-2AA97777B17A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90193527"/>
      </p:ext>
    </p:extLst>
  </p:cSld>
  <p:clrMapOvr>
    <a:masterClrMapping/>
  </p:clrMapOvr>
  <p:transition spd="med">
    <p:check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328F85-C402-4ED5-92F6-C52A1800A51A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49830621"/>
      </p:ext>
    </p:extLst>
  </p:cSld>
  <p:clrMapOvr>
    <a:masterClrMapping/>
  </p:clrMapOvr>
  <p:transition spd="med">
    <p:check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ED073F-AF9C-4B93-9CE2-1EBD4E8DC5E4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50220861"/>
      </p:ext>
    </p:extLst>
  </p:cSld>
  <p:clrMapOvr>
    <a:masterClrMapping/>
  </p:clrMapOvr>
  <p:transition spd="med">
    <p:check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CA1B2C-23F6-48F1-A79D-31003B720400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75084737"/>
      </p:ext>
    </p:extLst>
  </p:cSld>
  <p:clrMapOvr>
    <a:masterClrMapping/>
  </p:clrMapOvr>
  <p:transition spd="med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FC24EA-D573-46DA-BCB0-45E0B8D7A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66338D-247D-45C9-A4EA-502B4196C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83DEB52-0212-4033-A28A-1B3BF8FA0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7314485-3461-4253-AA07-BC5067E95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F9BD2E5-1432-475C-A0FB-1A3969311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15A22-C7CB-407C-9A76-06F3C95E5FE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2742545"/>
      </p:ext>
    </p:extLst>
  </p:cSld>
  <p:clrMapOvr>
    <a:masterClrMapping/>
  </p:clrMapOvr>
  <p:transition spd="med">
    <p:check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1F692-FB8A-4CA5-B678-213D77DCB5D2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11734691"/>
      </p:ext>
    </p:extLst>
  </p:cSld>
  <p:clrMapOvr>
    <a:masterClrMapping/>
  </p:clrMapOvr>
  <p:transition spd="med">
    <p:checke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4AE63F-2D19-43A3-ACDA-4ED10E49112D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365306765"/>
      </p:ext>
    </p:extLst>
  </p:cSld>
  <p:clrMapOvr>
    <a:masterClrMapping/>
  </p:clrMapOvr>
  <p:transition spd="med">
    <p:checke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45C4FC-B1F0-4610-97A2-C3789EDB704B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19892729"/>
      </p:ext>
    </p:extLst>
  </p:cSld>
  <p:clrMapOvr>
    <a:masterClrMapping/>
  </p:clrMapOvr>
  <p:transition spd="med">
    <p:checke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1FC751-3C23-4963-8A91-DE3D4CCEF0CE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05987639"/>
      </p:ext>
    </p:extLst>
  </p:cSld>
  <p:clrMapOvr>
    <a:masterClrMapping/>
  </p:clrMapOvr>
  <p:transition spd="med">
    <p:checker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3" name="Symbol zastępczy daty 3">
            <a:extLst>
              <a:ext uri="{FF2B5EF4-FFF2-40B4-BE49-F238E27FC236}">
                <a16:creationId xmlns:a16="http://schemas.microsoft.com/office/drawing/2014/main" id="{E6B53FC5-99D6-409A-B400-61771CD03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stopki 4">
            <a:extLst>
              <a:ext uri="{FF2B5EF4-FFF2-40B4-BE49-F238E27FC236}">
                <a16:creationId xmlns:a16="http://schemas.microsoft.com/office/drawing/2014/main" id="{7B1E974E-3951-4E25-AD1E-84AD478B9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>
            <a:extLst>
              <a:ext uri="{FF2B5EF4-FFF2-40B4-BE49-F238E27FC236}">
                <a16:creationId xmlns:a16="http://schemas.microsoft.com/office/drawing/2014/main" id="{982FE92B-D0D7-4E05-B6AE-299FEA13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47BD8-E7DD-42D3-A81C-575ECE56CFF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248805145"/>
      </p:ext>
    </p:extLst>
  </p:cSld>
  <p:clrMapOvr>
    <a:masterClrMapping/>
  </p:clrMapOvr>
  <p:transition spd="med">
    <p:checker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511654-049D-4FD7-A390-3B4D736A26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F54B903-3725-4519-AFC9-FE258E33E9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39A484D-F5C1-4299-A6BF-7096347E88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75F4B-9038-471F-BD6C-F3F278A94D4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97260656"/>
      </p:ext>
    </p:extLst>
  </p:cSld>
  <p:clrMapOvr>
    <a:masterClrMapping/>
  </p:clrMapOvr>
  <p:transition spd="med">
    <p:checker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05F004-6FDA-4153-A8DE-046B4A79A1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3D89D8E-7291-4A81-AE11-12FE36449C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7D6269-DB09-48A9-90B4-0F0E1703F1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F4B37-A55F-4452-939F-A25104D9AD0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73902652"/>
      </p:ext>
    </p:extLst>
  </p:cSld>
  <p:clrMapOvr>
    <a:masterClrMapping/>
  </p:clrMapOvr>
  <p:transition spd="med">
    <p:checker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AA26A06-97DE-4BCD-BD44-87D30F6559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66C8D54-A381-4CD4-8A73-031D390E7C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2612B8-A845-4D2D-AEFF-1C5B116ABE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489FF-7B11-410D-8109-DADDB126C10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32875190"/>
      </p:ext>
    </p:extLst>
  </p:cSld>
  <p:clrMapOvr>
    <a:masterClrMapping/>
  </p:clrMapOvr>
  <p:transition spd="med">
    <p:checker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774A03-CE2B-47C1-B1E9-5118A688FC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23D95E-C0B0-4368-A8F6-37E5B24F89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AE8D98-CA06-4AD3-8970-6C7396489B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7742D-5347-442F-B938-A27189230B0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44544927"/>
      </p:ext>
    </p:extLst>
  </p:cSld>
  <p:clrMapOvr>
    <a:masterClrMapping/>
  </p:clrMapOvr>
  <p:transition spd="med">
    <p:checker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A9A6CEE-145C-4583-AE9A-76D493F4DD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09EA272-356A-4F96-AD53-E546419E70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8235D2E-C165-4F2F-A1D6-A10B24FE5D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6E2F8-9C23-4485-8EE7-3FC5596B9F5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65928912"/>
      </p:ext>
    </p:extLst>
  </p:cSld>
  <p:clrMapOvr>
    <a:masterClrMapping/>
  </p:clrMapOvr>
  <p:transition spd="med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C4A011-D045-44AE-ACEF-91B3EE76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FFC5B49-AC6A-4897-A9B0-673D8F32F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E3212FD-5D25-4F8A-B79B-D59BE2B39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BC39E4D-284A-4065-9C97-167C57B27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9445A97-9844-4985-ABB3-1EFB52C7F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AE9A8-E5EE-4177-867D-5DC5A83AD9A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66022505"/>
      </p:ext>
    </p:extLst>
  </p:cSld>
  <p:clrMapOvr>
    <a:masterClrMapping/>
  </p:clrMapOvr>
  <p:transition spd="med">
    <p:checker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7C9C61E-5ABF-4DA4-BC4F-71646F2CDE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E25F0D4-CCD7-484A-8B6A-8CC3D7647C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EE040A8-C627-46BB-A90D-CA89BCFA2B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4D48F-6EF3-4D57-8FB5-C4C41FED75B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47409126"/>
      </p:ext>
    </p:extLst>
  </p:cSld>
  <p:clrMapOvr>
    <a:masterClrMapping/>
  </p:clrMapOvr>
  <p:transition spd="med">
    <p:checker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6BAF9E8-2B75-4115-9BFA-88D6F9CE85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A2A93AC-4B45-47C0-8A0C-26B128C8A6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928F0F6-9819-4FA3-86B5-2718F9175F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9C1E0-AA3B-4545-9509-FECBE801083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56757528"/>
      </p:ext>
    </p:extLst>
  </p:cSld>
  <p:clrMapOvr>
    <a:masterClrMapping/>
  </p:clrMapOvr>
  <p:transition spd="med">
    <p:checker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008CA9-741C-4F87-BF35-28B695D17E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ED4885-D316-4866-A1E7-AB9C037EBB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B8C5E2-A56D-4BCE-9CB9-69895F2F42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24314-35F4-4514-AF2D-B79A9441C9E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46693456"/>
      </p:ext>
    </p:extLst>
  </p:cSld>
  <p:clrMapOvr>
    <a:masterClrMapping/>
  </p:clrMapOvr>
  <p:transition spd="med">
    <p:checker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C56399-28CA-48AD-BA4D-0918A33D0A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DC8BF6-96A6-4F3F-9627-FBAEE86C97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C42134-93AA-4E81-B3E9-076CD8A18F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E5FDF-9427-4EC9-8FF3-B3D12FBF7A3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98071383"/>
      </p:ext>
    </p:extLst>
  </p:cSld>
  <p:clrMapOvr>
    <a:masterClrMapping/>
  </p:clrMapOvr>
  <p:transition spd="med">
    <p:checker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9241D08-5CFD-4740-AAD8-52969826CB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43C1BB8-1DE0-4664-9866-B98EDEDAD8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4572D4-929E-4D63-872F-7EFC1BDFCC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3EFF3-0FE2-4259-A427-8D182E1D93A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62964154"/>
      </p:ext>
    </p:extLst>
  </p:cSld>
  <p:clrMapOvr>
    <a:masterClrMapping/>
  </p:clrMapOvr>
  <p:transition spd="med">
    <p:checker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5A16903-4533-46A1-AB03-4869CACC66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01F86C-0802-4171-9382-368833E98E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B3FD23E-2D7A-4C66-A92A-2BEB35267E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AE6F4-9595-44E9-A6C4-2F02247F7B67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26376914"/>
      </p:ext>
    </p:extLst>
  </p:cSld>
  <p:clrMapOvr>
    <a:masterClrMapping/>
  </p:clrMapOvr>
  <p:transition spd="med">
    <p:checker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D470289-7D45-4357-B07D-E41B0F3216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E7BD02F-22AE-4C2A-B2EB-D3AE29E66A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D2B58C5-97CD-40A4-B69F-CFBCAAFCE3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6A552-EC37-4B4A-9051-246A115ADD8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235378103"/>
      </p:ext>
    </p:extLst>
  </p:cSld>
  <p:clrMapOvr>
    <a:masterClrMapping/>
  </p:clrMapOvr>
  <p:transition spd="med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FA936B6-85D1-4EBC-87E3-41C9F8882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3EEA357-2892-44A6-A1A1-1D08B60EE8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AC5386E-94A6-4610-8999-55B5B5EE7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964524A5-AB7A-4F78-AF7E-308EE73F1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8A5853B6-D200-4D27-86EE-B9149588E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C0C8833E-2FBB-4E3E-8BDD-D991EBDBC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54B8C-3C38-4B0D-8C2E-2AA97777B17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04197866"/>
      </p:ext>
    </p:extLst>
  </p:cSld>
  <p:clrMapOvr>
    <a:masterClrMapping/>
  </p:clrMapOvr>
  <p:transition spd="med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270955-A897-44B4-9355-30C53FDA1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7B495EF-3BF6-4436-9AB0-69423ED17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66682EB-43EF-4506-AACD-1D75C76804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D7172DC-FA1B-4A02-9F05-4918D7E808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B4102BB-2589-4FB2-AE6E-E49D0FFFC6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>
            <a:extLst>
              <a:ext uri="{FF2B5EF4-FFF2-40B4-BE49-F238E27FC236}">
                <a16:creationId xmlns:a16="http://schemas.microsoft.com/office/drawing/2014/main" id="{FD9A7AA9-8362-4EF5-9BC7-B7A1A5B63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stopki 4">
            <a:extLst>
              <a:ext uri="{FF2B5EF4-FFF2-40B4-BE49-F238E27FC236}">
                <a16:creationId xmlns:a16="http://schemas.microsoft.com/office/drawing/2014/main" id="{5071C2E4-A1AC-44F9-A450-364ED02BC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>
            <a:extLst>
              <a:ext uri="{FF2B5EF4-FFF2-40B4-BE49-F238E27FC236}">
                <a16:creationId xmlns:a16="http://schemas.microsoft.com/office/drawing/2014/main" id="{16671466-1949-4799-8F11-D46D7271D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28F85-C402-4ED5-92F6-C52A1800A51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63623138"/>
      </p:ext>
    </p:extLst>
  </p:cSld>
  <p:clrMapOvr>
    <a:masterClrMapping/>
  </p:clrMapOvr>
  <p:transition spd="med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07C3F2-6707-4E2E-A4E7-34B01DF79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3">
            <a:extLst>
              <a:ext uri="{FF2B5EF4-FFF2-40B4-BE49-F238E27FC236}">
                <a16:creationId xmlns:a16="http://schemas.microsoft.com/office/drawing/2014/main" id="{7D19FD7D-C542-46EE-9250-5CBA44D8F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stopki 4">
            <a:extLst>
              <a:ext uri="{FF2B5EF4-FFF2-40B4-BE49-F238E27FC236}">
                <a16:creationId xmlns:a16="http://schemas.microsoft.com/office/drawing/2014/main" id="{A3331AFD-6C77-4348-894D-52220E8B0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>
            <a:extLst>
              <a:ext uri="{FF2B5EF4-FFF2-40B4-BE49-F238E27FC236}">
                <a16:creationId xmlns:a16="http://schemas.microsoft.com/office/drawing/2014/main" id="{09E167E5-F936-443C-A12B-52591645A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D073F-AF9C-4B93-9CE2-1EBD4E8DC5E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31022319"/>
      </p:ext>
    </p:extLst>
  </p:cSld>
  <p:clrMapOvr>
    <a:masterClrMapping/>
  </p:clrMapOvr>
  <p:transition spd="med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>
            <a:extLst>
              <a:ext uri="{FF2B5EF4-FFF2-40B4-BE49-F238E27FC236}">
                <a16:creationId xmlns:a16="http://schemas.microsoft.com/office/drawing/2014/main" id="{EE086836-E3E8-4343-8C5F-4525AEDC2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stopki 4">
            <a:extLst>
              <a:ext uri="{FF2B5EF4-FFF2-40B4-BE49-F238E27FC236}">
                <a16:creationId xmlns:a16="http://schemas.microsoft.com/office/drawing/2014/main" id="{5F3DF896-AC27-4326-AB96-74D44B4FA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>
            <a:extLst>
              <a:ext uri="{FF2B5EF4-FFF2-40B4-BE49-F238E27FC236}">
                <a16:creationId xmlns:a16="http://schemas.microsoft.com/office/drawing/2014/main" id="{92F284D4-B3CF-4872-96A6-984FC8101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A1B2C-23F6-48F1-A79D-31003B72040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33152616"/>
      </p:ext>
    </p:extLst>
  </p:cSld>
  <p:clrMapOvr>
    <a:masterClrMapping/>
  </p:clrMapOvr>
  <p:transition spd="med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C2F051-D2C2-4FD2-9756-CA6F8C7B7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9FBD8D-6511-4810-AC5F-128A7F9ED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75FD0F6-F407-47D4-ACB5-13845D7B3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0A1906FF-3B48-42E1-BFBD-0DF4E29E0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48624809-B8E2-4C2F-9FE6-1C77CFA80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12B4AEA5-80D8-490D-AA97-AACCC62EC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1F692-FB8A-4CA5-B678-213D77DCB5D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83251754"/>
      </p:ext>
    </p:extLst>
  </p:cSld>
  <p:clrMapOvr>
    <a:masterClrMapping/>
  </p:clrMapOvr>
  <p:transition spd="med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75F0A-2278-414A-BCA5-2798E31C2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B772811-44AC-4D12-84EF-EF85C71685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3B9445C-EF1F-44CF-AF5E-02E4E926E1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C071D0B6-A80C-4E99-B656-3420B07A9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0EE18E2E-4717-4E37-B078-6FA3E2162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2026F322-661B-4C23-9DD2-EAA4AE21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AE63F-2D19-43A3-ACDA-4ED10E49112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79212275"/>
      </p:ext>
    </p:extLst>
  </p:cSld>
  <p:clrMapOvr>
    <a:masterClrMapping/>
  </p:clrMapOvr>
  <p:transition spd="med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>
            <a:extLst>
              <a:ext uri="{FF2B5EF4-FFF2-40B4-BE49-F238E27FC236}">
                <a16:creationId xmlns:a16="http://schemas.microsoft.com/office/drawing/2014/main" id="{2FBB834A-ED1F-48DE-B95E-6C4E3A0010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</a:p>
        </p:txBody>
      </p:sp>
      <p:sp>
        <p:nvSpPr>
          <p:cNvPr id="1027" name="Symbol zastępczy tekstu 2">
            <a:extLst>
              <a:ext uri="{FF2B5EF4-FFF2-40B4-BE49-F238E27FC236}">
                <a16:creationId xmlns:a16="http://schemas.microsoft.com/office/drawing/2014/main" id="{B6474D77-9293-4425-8A57-52F5768FE1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Edytuj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1DF6EFC-200A-426D-9DBD-EB6629C74E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AE6C717-F784-4BA7-A623-92D89F3FDD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C5F6789-BDF3-4E89-A928-277FE2862D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A4FE39-34AF-48B6-8AC1-0534919F42E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4465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hecker/>
  </p:transition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A4FE39-34AF-48B6-8AC1-0534919F42E0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20445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med">
    <p:checker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37C414C-AC60-47DF-95FD-E98F98F774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 wzorca tytułu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F83463E-A69C-4FF1-8A63-9C8B87FF10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140D06C-25EE-4288-BCAB-EC7EEBB6436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3B9C864-23C9-478C-8693-99F27CBF044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AB5BB56-CD84-4728-BEB5-3FFE7706C40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D555BAB-2B31-42BF-AC67-A0248F89B92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69793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med">
    <p:check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kko.edu.pl/szkoleni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Relationship Id="rId5" Type="http://schemas.openxmlformats.org/officeDocument/2006/relationships/hyperlink" Target="http://www.oskko.edu.pl/szkolenia/" TargetMode="External"/><Relationship Id="rId4" Type="http://schemas.openxmlformats.org/officeDocument/2006/relationships/hyperlink" Target="UPOart.68.doc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kko.edu.pl/szkolenia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kko.edu.pl/kongres/materialy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skko.edu.pl/kongres/materialy/" TargetMode="External"/><Relationship Id="rId3" Type="http://schemas.openxmlformats.org/officeDocument/2006/relationships/hyperlink" Target="obserwacja_XXX.doc" TargetMode="External"/><Relationship Id="rId7" Type="http://schemas.openxmlformats.org/officeDocument/2006/relationships/hyperlink" Target="Arkusz%20monitorowania%20Pedagog_2017.docx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6.xml"/><Relationship Id="rId6" Type="http://schemas.openxmlformats.org/officeDocument/2006/relationships/hyperlink" Target="Niepodleg&#322;a_monitorowanie(1).docx" TargetMode="External"/><Relationship Id="rId5" Type="http://schemas.openxmlformats.org/officeDocument/2006/relationships/hyperlink" Target="Karta%20obserwacji%20zadania%20statutowego.doc" TargetMode="External"/><Relationship Id="rId4" Type="http://schemas.openxmlformats.org/officeDocument/2006/relationships/hyperlink" Target="Arkusz%20obserwacji%20lekcji.doc" TargetMode="External"/><Relationship Id="rId9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XXX_uwzgle_uwag.docx" TargetMode="External"/><Relationship Id="rId3" Type="http://schemas.openxmlformats.org/officeDocument/2006/relationships/image" Target="../media/image3.png"/><Relationship Id="rId7" Type="http://schemas.openxmlformats.org/officeDocument/2006/relationships/hyperlink" Target="XXXX_odwo&#322;anie(1).docx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6.xml"/><Relationship Id="rId6" Type="http://schemas.openxmlformats.org/officeDocument/2006/relationships/hyperlink" Target="KARTA%20OCENY%20PRACY-dobra.doc" TargetMode="External"/><Relationship Id="rId5" Type="http://schemas.openxmlformats.org/officeDocument/2006/relationships/hyperlink" Target="KARTA%20OCENY_wyr&#243;zn.doc" TargetMode="External"/><Relationship Id="rId4" Type="http://schemas.openxmlformats.org/officeDocument/2006/relationships/hyperlink" Target="KARTA%20OCENY_bdb.doc" TargetMode="External"/><Relationship Id="rId9" Type="http://schemas.openxmlformats.org/officeDocument/2006/relationships/hyperlink" Target="http://www.oskko.edu.pl/szkolenia/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skko.edu.pl/szkolenia/" TargetMode="External"/><Relationship Id="rId3" Type="http://schemas.openxmlformats.org/officeDocument/2006/relationships/image" Target="../media/image3.png"/><Relationship Id="rId7" Type="http://schemas.openxmlformats.org/officeDocument/2006/relationships/hyperlink" Target="organ-prowadzacy-ocena-czastkowa(1).docx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6.xml"/><Relationship Id="rId6" Type="http://schemas.openxmlformats.org/officeDocument/2006/relationships/hyperlink" Target="IL_Karta%20analizy%20realizacji%20zadan%20dyrektora%20(003)%20(1).docx" TargetMode="External"/><Relationship Id="rId5" Type="http://schemas.openxmlformats.org/officeDocument/2006/relationships/hyperlink" Target="Karta_samooceny_dyrektora_szkoly_mazowieckie.doc" TargetMode="External"/><Relationship Id="rId4" Type="http://schemas.openxmlformats.org/officeDocument/2006/relationships/hyperlink" Target="https://www.kuratorium.waw.pl/pl/poradnik-klienta/dla-dyrektorow-szkolpl/13487,Dokonywanie-oceny-pracy-dyrektora-szkoly.html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4.png"/><Relationship Id="rId4" Type="http://schemas.openxmlformats.org/officeDocument/2006/relationships/hyperlink" Target="http://www.oskko.edu.pl/szkolenia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5" Type="http://schemas.openxmlformats.org/officeDocument/2006/relationships/hyperlink" Target="http://www.oskko.edu.pl/szkolenia/" TargetMode="External"/><Relationship Id="rId4" Type="http://schemas.openxmlformats.org/officeDocument/2006/relationships/hyperlink" Target="../IL_Nadzor%20i%20ocena%202019/Kryteria%20oceny%20pracy%20PSP23.doc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Relationship Id="rId6" Type="http://schemas.openxmlformats.org/officeDocument/2006/relationships/hyperlink" Target="http://www.oskko.edu.pl/szkolenia/" TargetMode="External"/><Relationship Id="rId5" Type="http://schemas.openxmlformats.org/officeDocument/2006/relationships/hyperlink" Target="kryteria%20plakat%202.jpeg" TargetMode="External"/><Relationship Id="rId4" Type="http://schemas.openxmlformats.org/officeDocument/2006/relationships/hyperlink" Target="kryteria%20plakat%201.jpe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://www.oskko.edu.pl/szkoleni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FC371BE-041B-430F-AB23-CC2A2DA3B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C042DD2-2ED1-4F86-8A21-4FE2935A2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6" name="pole tekstowe 11">
            <a:extLst>
              <a:ext uri="{FF2B5EF4-FFF2-40B4-BE49-F238E27FC236}">
                <a16:creationId xmlns:a16="http://schemas.microsoft.com/office/drawing/2014/main" id="{D6000864-BFC0-4C28-A5C1-058FBEA14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3569" y="2379726"/>
            <a:ext cx="842486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Ocena pracy w praktyce dyrektora szkoły w roku szkolnym 2019/2020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pl-PL" altLang="pl-P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prawo i praktyka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l-PL" altLang="pl-PL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Izabela Leśniewska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3"/>
              </a:rPr>
              <a:t>http://www.oskko.edu.pl/szkolenia/</a:t>
            </a:r>
            <a:endParaRPr kumimoji="0" lang="pl-PL" altLang="pl-P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3077" name="Obraz 2" descr="Obraz zawierający znak&#10;&#10;Opis wygenerowany przy wysokim poziomie pewności">
            <a:extLst>
              <a:ext uri="{FF2B5EF4-FFF2-40B4-BE49-F238E27FC236}">
                <a16:creationId xmlns:a16="http://schemas.microsoft.com/office/drawing/2014/main" id="{82E48BBD-CF4B-4181-B4C7-D9D49CCC0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4185" cy="19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FC549AAB-78F2-4000-A7EC-966AC175C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BC5C20-45F9-4E31-B640-817CEEA933A7}" type="slidenum">
              <a:rPr kumimoji="0" lang="pl-PL" altLang="pl-PL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l-PL" altLang="pl-PL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5A81572-FA82-414A-9E67-1B09423852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112" y="5365159"/>
            <a:ext cx="3562597" cy="1492841"/>
          </a:xfrm>
          <a:prstGeom prst="rect">
            <a:avLst/>
          </a:prstGeom>
        </p:spPr>
      </p:pic>
    </p:spTree>
  </p:cSld>
  <p:clrMapOvr>
    <a:masterClrMapping/>
  </p:clrMapOvr>
  <p:transition spd="med">
    <p:check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1e. Ocena pracy nauczyciela dotyczy stopnia realizacji obowiązków określonych w art. 6 i art. 42 ust. 2 oraz w art. 5 ustawy - Prawo oświatowe w zakresie wszystkich obszarów działalności szkoły.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1f. Ocena pracy dyrektora szkoły dotyczy stopnia realizacji obowiązków określonych w art. 6 i art. 7 oraz w </a:t>
            </a:r>
            <a:r>
              <a:rPr lang="pl-PL" altLang="pl-PL" sz="1800" dirty="0">
                <a:solidFill>
                  <a:srgbClr val="000000"/>
                </a:solidFill>
                <a:hlinkClick r:id="rId4" action="ppaction://hlinkfile"/>
              </a:rPr>
              <a:t>art. 68 ust. 1, 5 i 6 ustawy - Prawo oświatowe</a:t>
            </a:r>
            <a:r>
              <a:rPr lang="pl-PL" altLang="pl-PL" sz="1800" dirty="0">
                <a:solidFill>
                  <a:srgbClr val="000000"/>
                </a:solidFill>
              </a:rPr>
              <a:t>, a w przypadku realizowania przez dyrektora szkoły zajęć dydaktycznych, wychowawczych i opiekuńczych - także obowiązków określonych w art. 42 ust. 2 oraz w art. 5 ustawy - Prawo oświatowe.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D41C0109-AF58-4327-82F3-DD0CBB3F172C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5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344714009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149" y="1482291"/>
            <a:ext cx="10597415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1g. Na ocenę pracy nauczyciela i dyrektora szkoły nie mogą mieć wpływu jego przekonania religijne i poglądy polityczne, a także odmowa wykonania przez niego polecenia służbowego, gdy odmowa taka wynikała z uzasadnionego przekonania, że wydane polecenie było sprzeczne z dobrem ucznia albo dobrem publicznym.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2. </a:t>
            </a:r>
            <a:r>
              <a:rPr lang="pl-PL" altLang="pl-PL" sz="1800" b="1" dirty="0">
                <a:solidFill>
                  <a:srgbClr val="FF0000"/>
                </a:solidFill>
              </a:rPr>
              <a:t>Dyrektor szkoły jest obowiązany dokonać oceny pracy nauczyciela w okresie nie dłuższym niż 3 miesiące od dnia złożenia wniosku</a:t>
            </a:r>
            <a:r>
              <a:rPr lang="pl-PL" altLang="pl-PL" sz="1800" dirty="0">
                <a:solidFill>
                  <a:srgbClr val="000000"/>
                </a:solidFill>
              </a:rPr>
              <a:t>, a w przypadku oceny pracy dokonywanej z własnej inicjatywy - w okresie nie dłuższym niż 3 miesiące od dnia powiadomienia nauczyciela na piśmie o rozpoczęciu dokonywania oceny jego pracy, z zastrzeżeniem terminu określonego w ust. 1.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1BEF8494-5DB3-43D9-AF6F-9A3D50AD74CE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076435253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2b. Do okresów, o których mowa w ust. 2, nie wlicza się okresów usprawiedliwionej nieobecności nauczyciela w pracy, trwającej dłużej niż 14 dni, oraz okresów ferii szkolnych wynikających z przepisów w sprawie organizacji roku szkolnego, a w przypadku nauczycieli zatrudnionych w szkołach, w których nie są przewidziane ferie szkolne - okresów urlopu wypoczynkowego trwającego nieprzerwanie co najmniej 14 dni kalendarzowych.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A75BA6B-1672-448C-B7B0-632BD3291A23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544015223"/>
      </p:ext>
    </p:extLst>
  </p:cSld>
  <p:clrMapOvr>
    <a:masterClrMapping/>
  </p:clrMapOvr>
  <p:transition spd="med"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4. Ocena pracy nauczyciela ma charakter opisowy i jest zakończona stwierdzeniem uogólniającym: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ocena wyróżniająca;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ocena bardzo dobra;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ocena dobra;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4) ocena negatywna.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160C55B-8859-4423-9199-51BA981646E8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945690164"/>
      </p:ext>
    </p:extLst>
  </p:cSld>
  <p:clrMapOvr>
    <a:masterClrMapping/>
  </p:clrMapOvr>
  <p:transition spd="med"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5. Oceny pracy nauczyciela dokonuje dyrektor szkoły, który przy jej dokonywaniu: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</a:t>
            </a:r>
            <a:r>
              <a:rPr lang="pl-PL" altLang="pl-PL" sz="1800" b="1" dirty="0">
                <a:solidFill>
                  <a:srgbClr val="000000"/>
                </a:solidFill>
              </a:rPr>
              <a:t>zasięga opinii rady rodziców</a:t>
            </a:r>
            <a:r>
              <a:rPr lang="pl-PL" altLang="pl-PL" sz="1800" dirty="0">
                <a:solidFill>
                  <a:srgbClr val="000000"/>
                </a:solidFill>
              </a:rPr>
              <a:t>, z wyjątkiem szkół i placówek, w których nie tworzy się rad rodziców;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może zasięgnąć opinii samorządu uczniowskiego;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4) na wniosek nauczyciela zasięga, a z własnej inicjatywy może zasięgnąć opinii właściwego doradcy metodycznego na temat pracy nauczyciela, a w przypadku braku takiej możliwości - opinii innego nauczyciela dyplomowanego lub mianowanego, a w przypadku nauczyciela publicznego kolegium pracowników służb społecznych - opinii opiekuna naukowo-dydaktycznego.</a:t>
            </a:r>
          </a:p>
        </p:txBody>
      </p:sp>
      <p:sp>
        <p:nvSpPr>
          <p:cNvPr id="2" name="Dymek myśli: chmurka 1">
            <a:extLst>
              <a:ext uri="{FF2B5EF4-FFF2-40B4-BE49-F238E27FC236}">
                <a16:creationId xmlns:a16="http://schemas.microsoft.com/office/drawing/2014/main" id="{CBD82919-3646-42F2-A768-9E9F65DE96A7}"/>
              </a:ext>
            </a:extLst>
          </p:cNvPr>
          <p:cNvSpPr/>
          <p:nvPr/>
        </p:nvSpPr>
        <p:spPr bwMode="auto">
          <a:xfrm>
            <a:off x="4677878" y="2858702"/>
            <a:ext cx="7411453" cy="2993457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charset="0"/>
              </a:rPr>
              <a:t> </a:t>
            </a:r>
            <a:r>
              <a:rPr lang="pl-PL" dirty="0" err="1">
                <a:latin typeface="Arial" charset="0"/>
              </a:rPr>
              <a:t>Rozp</a:t>
            </a:r>
            <a:r>
              <a:rPr lang="pl-PL" dirty="0">
                <a:latin typeface="Arial" charset="0"/>
              </a:rPr>
              <a:t>. § 2.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charset="0"/>
              </a:rPr>
              <a:t>2. Opinie, o których mowa w art. 6a ust. 5 pkt 3 i 4 Karty Nauczyciela, są wyrażane w formie pisemnej, w terminie 14 dni od dnia otrzymania zawiadomienia o dokonywanej ocenie pracy. </a:t>
            </a:r>
            <a:r>
              <a:rPr lang="pl-PL" b="1" dirty="0">
                <a:latin typeface="Arial" charset="0"/>
              </a:rPr>
              <a:t>Opinia zawiera uzasadnienie</a:t>
            </a:r>
            <a:r>
              <a:rPr lang="pl-PL" dirty="0">
                <a:latin typeface="Arial" charset="0"/>
              </a:rPr>
              <a:t>. </a:t>
            </a:r>
            <a:endParaRPr kumimoji="0" 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7BBEFFB-3771-4D88-8663-B8EB422BF89E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72827430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5a. Rada rodziców przedstawia pisemną opinię w terminie 14 dni od dnia otrzymania zawiadomienia o dokonywanej ocenie pracy nauczyciela. Nieprzedstawienie opinii przez radę rodziców nie wstrzymuje dokonywania oceny pracy.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2A133EA-D1B7-4A3E-9845-EF7FF6531844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945235114"/>
      </p:ext>
    </p:extLst>
  </p:cSld>
  <p:clrMapOvr>
    <a:masterClrMapping/>
  </p:clrMapOvr>
  <p:transition spd="med"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5b. W przypadku gdy dyrektorem szkoły jest osoba niebędąca nauczycielem, oceny pracy nauczyciela dokonuje dyrektor szkoły w porozumieniu z nauczycielem zajmującym inne stanowisko kierownicze i sprawującym w tej szkole nadzór pedagogiczny, a w przypadku innych form wychowania przedszkolnego, przedszkoli, szkół i placówek, o których mowa w art. 1 ust. 2 pkt 2 - nauczyciel upoważniony przez organ prowadzący.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5c. W przypadku gdy dyrektorem szkoły jest osoba niebędąca nauczycielem, oceny pracy nauczyciela zajmującego inne stanowisko kierownicze i sprawującego w tej szkole nadzór pedagogiczny dokonuje dyrektor szkoły w porozumieniu z organem sprawującym nadzór pedagogiczny, a w przypadku nauczycieli placówek doskonalenia nauczycieli - dyrektor szkoły w porozumieniu z kuratorem oświaty.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5A2AE6F-8AC5-419A-86B6-883B822285FD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823167330"/>
      </p:ext>
    </p:extLst>
  </p:cSld>
  <p:clrMapOvr>
    <a:masterClrMapping/>
  </p:clrMapOvr>
  <p:transition spd="med">
    <p:check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5d. W przypadku </a:t>
            </a:r>
            <a:r>
              <a:rPr lang="pl-PL" altLang="pl-PL" sz="1800" b="1" dirty="0">
                <a:solidFill>
                  <a:srgbClr val="000000"/>
                </a:solidFill>
              </a:rPr>
              <a:t>uzupełniania przez nauczyciela tygodniowego obowiązkowego wymiaru zajęć </a:t>
            </a:r>
            <a:r>
              <a:rPr lang="pl-PL" altLang="pl-PL" sz="1800" dirty="0">
                <a:solidFill>
                  <a:srgbClr val="000000"/>
                </a:solidFill>
              </a:rPr>
              <a:t>na podstawie art. 22 ust. 1 oceny pracy nauczyciela dokonuje dyrektor szkoły, w której nauczyciel jest zatrudniony, </a:t>
            </a:r>
            <a:r>
              <a:rPr lang="pl-PL" altLang="pl-PL" sz="1800" dirty="0">
                <a:solidFill>
                  <a:srgbClr val="000000"/>
                </a:solidFill>
                <a:highlight>
                  <a:srgbClr val="C0C0C0"/>
                </a:highlight>
              </a:rPr>
              <a:t>w porozumieniu z dyrektorem szkoły</a:t>
            </a:r>
            <a:r>
              <a:rPr lang="pl-PL" altLang="pl-PL" sz="1800" dirty="0">
                <a:solidFill>
                  <a:srgbClr val="000000"/>
                </a:solidFill>
              </a:rPr>
              <a:t>, w której nauczyciel uzupełnia obowiązkowy wymiar zajęć.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B412EE5-7B51-466B-87B8-86BFBF875874}"/>
              </a:ext>
            </a:extLst>
          </p:cNvPr>
          <p:cNvSpPr txBox="1"/>
          <p:nvPr/>
        </p:nvSpPr>
        <p:spPr>
          <a:xfrm>
            <a:off x="3009833" y="6584951"/>
            <a:ext cx="6326672" cy="254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913662662"/>
      </p:ext>
    </p:extLst>
  </p:cSld>
  <p:clrMapOvr>
    <a:masterClrMapping/>
  </p:clrMapOvr>
  <p:transition spd="med">
    <p:check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6. </a:t>
            </a:r>
            <a:r>
              <a:rPr lang="pl-PL" altLang="pl-PL" sz="1800" b="1" dirty="0">
                <a:solidFill>
                  <a:srgbClr val="FF0000"/>
                </a:solidFill>
              </a:rPr>
              <a:t>Oceny pracy dyrektora szkoły, nauczyciela, któremu czasowo powierzono pełnienie obowiązków dyrektora szkoły, oraz nauczyciela pełniącego w zastępstwie obowiązki dyrektora szkoły przez okres co najmniej 6 miesięcy </a:t>
            </a:r>
            <a:r>
              <a:rPr lang="pl-PL" altLang="pl-PL" sz="1800" b="1" dirty="0">
                <a:solidFill>
                  <a:srgbClr val="00B050"/>
                </a:solidFill>
              </a:rPr>
              <a:t>dokonuje organ sprawujący nadzór pedagogiczny w porozumieniu z organem prowadzącym szkołę, </a:t>
            </a:r>
            <a:r>
              <a:rPr lang="pl-PL" altLang="pl-PL" sz="1800" dirty="0">
                <a:solidFill>
                  <a:srgbClr val="000000"/>
                </a:solidFill>
              </a:rPr>
              <a:t>a w przypadku gdy organ prowadzący szkołę jest jednocześnie organem sprawującym nadzór pedagogiczny - oceny dokonuje ten organ. W przypadku placówek doskonalenia nauczycieli oceny pracy dyrektora placówki doskonalenia nauczycieli, nauczyciela, któremu czasowo powierzono pełnienie obowiązków dyrektora placówki doskonalenia nauczycieli, oraz nauczyciela pełniącego w zastępstwie obowiązki dyrektora placówki doskonalenia nauczycieli przez okres co najmniej 6 miesięcy dokonuje kurator oświaty w porozumieniu z organem prowadzącym placówkę.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017850C-1DD3-4DE1-8C55-AC89435E9165}"/>
              </a:ext>
            </a:extLst>
          </p:cNvPr>
          <p:cNvSpPr txBox="1"/>
          <p:nvPr/>
        </p:nvSpPr>
        <p:spPr>
          <a:xfrm>
            <a:off x="3009833" y="6584951"/>
            <a:ext cx="636517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41081660"/>
      </p:ext>
    </p:extLst>
  </p:cSld>
  <p:clrMapOvr>
    <a:masterClrMapping/>
  </p:clrMapOvr>
  <p:transition spd="med">
    <p:check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7. Organ, o którym mowa w ust. 6, dokonuje oceny pracy dyrektora szkoły, nauczyciela, któremu czasowo powierzono pełnienie obowiązków dyrektora szkoły, oraz nauczyciela pełniącego w zastępstwie obowiązki dyrektora szkoły przez okres co najmniej 6 miesięcy </a:t>
            </a:r>
            <a:r>
              <a:rPr lang="pl-PL" altLang="pl-PL" sz="1800" b="1" dirty="0">
                <a:solidFill>
                  <a:srgbClr val="000000"/>
                </a:solidFill>
              </a:rPr>
              <a:t>po zasięgnięciu opinii rady szkoły i zakładowych organizacji związkowych działających w tej szkole.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28E948A-8A29-481C-92FC-7E8BDF483791}"/>
              </a:ext>
            </a:extLst>
          </p:cNvPr>
          <p:cNvSpPr txBox="1"/>
          <p:nvPr/>
        </p:nvSpPr>
        <p:spPr>
          <a:xfrm>
            <a:off x="3009833" y="6584951"/>
            <a:ext cx="636517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587491480"/>
      </p:ext>
    </p:extLst>
  </p:cSld>
  <p:clrMapOvr>
    <a:masterClrMapping/>
  </p:clrMapOvr>
  <p:transition spd="med"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84AF1921-D6EC-4235-BC0D-1EC980ED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457200"/>
            <a:endParaRPr lang="en-US" altLang="pl-PL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C9F31918-6AC8-467B-BEB8-D9A75AFE2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754" y="129964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457200"/>
            <a:endParaRPr lang="en-US" altLang="pl-PL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pole tekstowe 11">
            <a:extLst>
              <a:ext uri="{FF2B5EF4-FFF2-40B4-BE49-F238E27FC236}">
                <a16:creationId xmlns:a16="http://schemas.microsoft.com/office/drawing/2014/main" id="{EA92C6D7-DBEC-4A26-9F01-F5378A914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9" y="84138"/>
            <a:ext cx="87280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 defTabSz="457200">
              <a:defRPr/>
            </a:pPr>
            <a:r>
              <a:rPr lang="pl-PL" altLang="pl-PL" sz="2800" b="1" dirty="0">
                <a:solidFill>
                  <a:prstClr val="black"/>
                </a:solidFill>
                <a:latin typeface="Calibri" panose="020F0502020204030204"/>
              </a:rPr>
              <a:t>Zagadnienia: </a:t>
            </a:r>
          </a:p>
          <a:p>
            <a:pPr defTabSz="457200">
              <a:defRPr/>
            </a:pPr>
            <a:endParaRPr lang="pl-PL" altLang="pl-PL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7761FF6-2949-4EAD-8486-9CB8D1BC2D1E}"/>
              </a:ext>
            </a:extLst>
          </p:cNvPr>
          <p:cNvSpPr txBox="1"/>
          <p:nvPr/>
        </p:nvSpPr>
        <p:spPr>
          <a:xfrm>
            <a:off x="2711450" y="6599238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3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  <p:pic>
        <p:nvPicPr>
          <p:cNvPr id="7174" name="Obraz 7">
            <a:extLst>
              <a:ext uri="{FF2B5EF4-FFF2-40B4-BE49-F238E27FC236}">
                <a16:creationId xmlns:a16="http://schemas.microsoft.com/office/drawing/2014/main" id="{35D7D6AC-8904-4A34-90AC-F2FEA25AC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Rectangle 8">
            <a:extLst>
              <a:ext uri="{FF2B5EF4-FFF2-40B4-BE49-F238E27FC236}">
                <a16:creationId xmlns:a16="http://schemas.microsoft.com/office/drawing/2014/main" id="{8FCE78C4-1A86-470D-84FA-D77F4CDC1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30175"/>
            <a:ext cx="25241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57200"/>
            <a:r>
              <a:rPr lang="pl-PL" altLang="pl-PL" sz="1100">
                <a:solidFill>
                  <a:prstClr val="black"/>
                </a:solidFill>
                <a:cs typeface="Calibri" panose="020F0502020204030204" pitchFamily="34" charset="0"/>
              </a:rPr>
              <a:t>. </a:t>
            </a:r>
            <a:endParaRPr lang="pl-PL" altLang="pl-PL">
              <a:solidFill>
                <a:prstClr val="black"/>
              </a:solidFill>
            </a:endParaRPr>
          </a:p>
        </p:txBody>
      </p:sp>
      <p:sp>
        <p:nvSpPr>
          <p:cNvPr id="7176" name="Prostokąt 4">
            <a:extLst>
              <a:ext uri="{FF2B5EF4-FFF2-40B4-BE49-F238E27FC236}">
                <a16:creationId xmlns:a16="http://schemas.microsoft.com/office/drawing/2014/main" id="{96E17C27-6E00-4666-9FF7-E283B331E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144" y="968376"/>
            <a:ext cx="10739655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lvl="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pl-PL" altLang="pl-PL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lvl="0" defTabSz="457200">
              <a:spcAft>
                <a:spcPts val="1200"/>
              </a:spcAft>
              <a:defRPr/>
            </a:pPr>
            <a:endParaRPr lang="pl-PL" altLang="pl-PL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marL="285750" lvl="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altLang="pl-PL" dirty="0">
                <a:solidFill>
                  <a:prstClr val="black"/>
                </a:solidFill>
                <a:latin typeface="Arial" panose="020B0604020202020204" pitchFamily="34" charset="0"/>
              </a:rPr>
              <a:t>regulacje prawne dotyczące oceny pracy nauczycieli i wynikające z nich działania dyrektora szkoły,</a:t>
            </a:r>
          </a:p>
          <a:p>
            <a:pPr marL="285750" lvl="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altLang="pl-PL" dirty="0">
                <a:solidFill>
                  <a:prstClr val="black"/>
                </a:solidFill>
                <a:latin typeface="Arial" panose="020B0604020202020204" pitchFamily="34" charset="0"/>
              </a:rPr>
              <a:t>najważniejsze aspekty powiązania nadzoru pedagogicznego z oceną pracy nauczyciela,</a:t>
            </a:r>
          </a:p>
          <a:p>
            <a:pPr marL="285750" lvl="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altLang="pl-PL" dirty="0">
                <a:solidFill>
                  <a:prstClr val="black"/>
                </a:solidFill>
                <a:latin typeface="Arial" panose="020B0604020202020204" pitchFamily="34" charset="0"/>
              </a:rPr>
              <a:t>prawo i praktyka oceny pracy dyrektora szkoły,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praktyka oceny pracy – m.in. przykładowe karty oceny pracy, przykładowe arkusze do samooceny dyrektora, arkusze obserwacji pracy nauczyciela</a:t>
            </a:r>
          </a:p>
          <a:p>
            <a:pPr lvl="0" defTabSz="457200">
              <a:defRPr/>
            </a:pPr>
            <a:endParaRPr lang="pl-PL" altLang="pl-PL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lvl="0" defTabSz="457200">
              <a:defRPr/>
            </a:pPr>
            <a:r>
              <a:rPr lang="pl-PL" altLang="pl-PL" dirty="0">
                <a:solidFill>
                  <a:prstClr val="black"/>
                </a:solidFill>
                <a:latin typeface="Arial" panose="020B0604020202020204" pitchFamily="34" charset="0"/>
              </a:rPr>
              <a:t>    </a:t>
            </a:r>
          </a:p>
          <a:p>
            <a:pPr lvl="0" defTabSz="457200">
              <a:defRPr/>
            </a:pPr>
            <a:endParaRPr lang="pl-PL" altLang="pl-PL" b="1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lvl="0" defTabSz="457200">
              <a:defRPr/>
            </a:pPr>
            <a:endParaRPr lang="pl-PL" altLang="pl-PL" b="1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defTabSz="457200"/>
            <a:endParaRPr lang="pl-PL" altLang="pl-PL" sz="2000" dirty="0">
              <a:solidFill>
                <a:prstClr val="black"/>
              </a:solidFill>
            </a:endParaRP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D9704013-20AC-44BD-B197-E59AF71C8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298CEBD1-CFAB-429D-9269-C3483BDE912D}" type="slidenum">
              <a:rPr lang="pl-PL" altLang="pl-PL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>
                <a:defRPr/>
              </a:pPr>
              <a:t>2</a:t>
            </a:fld>
            <a:endParaRPr lang="pl-PL" altLang="pl-PL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19859052"/>
      </p:ext>
    </p:extLst>
  </p:cSld>
  <p:clrMapOvr>
    <a:masterClrMapping/>
  </p:clrMapOvr>
  <p:transition spd="med">
    <p:check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8. Ocenę pracy ustala się po zapoznaniu nauczyciela z jej projektem oraz wysłuchaniu jego uwag i zastrzeżeń.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8a. Nauczyciel, po ustaleniu oceny jego pracy, otrzymuje kartę oceny pracy zawierającą ocenę pracy, jej uzasadnienie oraz pouczenie o możliwości wniesienia odwołania albo wniosku o ponowne ustalenie oceny.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8b. Przy dokonywaniu oceny pracy do doręczeń stosuje się odpowiednio przepisy art. 39, art. 42, art. 43, art. 44, art. 46 i art. 47 ustawy z dnia 14 czerwca 1960 r. - Kodeks postępowania administracyjnego.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8C6DD2B8-CDB8-4803-9DC8-44F93467E0A2}"/>
              </a:ext>
            </a:extLst>
          </p:cNvPr>
          <p:cNvSpPr txBox="1"/>
          <p:nvPr/>
        </p:nvSpPr>
        <p:spPr>
          <a:xfrm>
            <a:off x="3009834" y="6584951"/>
            <a:ext cx="656730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16597896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9. </a:t>
            </a:r>
            <a:r>
              <a:rPr lang="pl-PL" altLang="pl-PL" sz="1800" b="1" dirty="0">
                <a:solidFill>
                  <a:srgbClr val="FF0000"/>
                </a:solidFill>
              </a:rPr>
              <a:t>Od ustalonej oceny pracy, w terminie 14 dni od dnia jej doręczenia</a:t>
            </a:r>
            <a:r>
              <a:rPr lang="pl-PL" altLang="pl-PL" sz="1800" dirty="0">
                <a:solidFill>
                  <a:srgbClr val="000000"/>
                </a:solidFill>
              </a:rPr>
              <a:t>, przysługuje: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nauczycielowi - </a:t>
            </a:r>
            <a:r>
              <a:rPr lang="pl-PL" altLang="pl-PL" sz="1800" b="1" dirty="0">
                <a:solidFill>
                  <a:srgbClr val="000000"/>
                </a:solidFill>
              </a:rPr>
              <a:t>prawo wniesienia odwołania, za pośrednictwem dyrektora szkoły, do organu sprawującego nadzór pedagogiczny nad szkołą</a:t>
            </a:r>
            <a:r>
              <a:rPr lang="pl-PL" altLang="pl-PL" sz="1800" dirty="0">
                <a:solidFill>
                  <a:srgbClr val="000000"/>
                </a:solidFill>
              </a:rPr>
              <a:t>, a w przypadku nauczycieli placówek doskonalenia nauczycieli - prawo wniesienia odwołania, za pośrednictwem dyrektora placówki, do kuratora oświaty;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dyrektorowi szkoły, nauczycielowi, któremu czasowo powierzono pełnienie obowiązków dyrektora szkoły, oraz nauczycielowi pełniącemu w zastępstwie obowiązki dyrektora szkoły przez okres co najmniej 6 miesięcy, a także dyrektorowi placówki doskonalenia nauczycieli, nauczycielowi, któremu czasowo powierzono pełnienie obowiązków dyrektora placówki doskonalenia nauczycieli, oraz nauczycielowi pełniącemu w zastępstwie obowiązki dyrektora placówki doskonalenia nauczycieli przez okres co najmniej 6 miesięcy - </a:t>
            </a:r>
            <a:r>
              <a:rPr lang="pl-PL" altLang="pl-PL" sz="1800" b="1" dirty="0">
                <a:solidFill>
                  <a:srgbClr val="000000"/>
                </a:solidFill>
              </a:rPr>
              <a:t>prawo złożenia wniosku o ponowne ustalenie oceny jego pracy do organu, który tę ocenę ustalił.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29DF87F6-1C51-44CA-A287-50BBA1EA9FB7}"/>
              </a:ext>
            </a:extLst>
          </p:cNvPr>
          <p:cNvSpPr txBox="1"/>
          <p:nvPr/>
        </p:nvSpPr>
        <p:spPr>
          <a:xfrm>
            <a:off x="3009833" y="6584951"/>
            <a:ext cx="638442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026990599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775" y="884239"/>
            <a:ext cx="10587789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10. Odwołanie albo wniosek o ponowne ustalenie oceny pracy rozpatruje zespół oceniający powołany przez organ, o którym mowa w ust. 9.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10a. Organ, o którym mowa w ust. 9, w terminie 30 dni od dnia otrzymania odwołania albo wniosku o ponowne ustalenie oceny pracy, po rozpatrzeniu odwołania albo wniosku o ponowne ustalenie oceny pracy przez zespół oceniający: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</a:t>
            </a:r>
            <a:r>
              <a:rPr lang="pl-PL" altLang="pl-PL" sz="1800" b="1" dirty="0">
                <a:solidFill>
                  <a:srgbClr val="000000"/>
                </a:solidFill>
              </a:rPr>
              <a:t>podtrzymuje ocenę pracy dokonaną przez dyrektora szkoły </a:t>
            </a:r>
            <a:r>
              <a:rPr lang="pl-PL" altLang="pl-PL" sz="1800" dirty="0">
                <a:solidFill>
                  <a:srgbClr val="000000"/>
                </a:solidFill>
              </a:rPr>
              <a:t>lub organ, o którym mowa w ust. 6, albo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</a:t>
            </a:r>
            <a:r>
              <a:rPr lang="pl-PL" altLang="pl-PL" sz="1800" b="1" dirty="0">
                <a:solidFill>
                  <a:srgbClr val="000000"/>
                </a:solidFill>
              </a:rPr>
              <a:t>uchyla ocenę pracy dokonaną przez dyrektora szkoły </a:t>
            </a:r>
            <a:r>
              <a:rPr lang="pl-PL" altLang="pl-PL" sz="1800" dirty="0">
                <a:solidFill>
                  <a:srgbClr val="000000"/>
                </a:solidFill>
              </a:rPr>
              <a:t>lub organ, o którym mowa w ust. 6, </a:t>
            </a:r>
            <a:r>
              <a:rPr lang="pl-PL" altLang="pl-PL" sz="1800" b="1" dirty="0">
                <a:solidFill>
                  <a:srgbClr val="000000"/>
                </a:solidFill>
              </a:rPr>
              <a:t>oraz ustala nową ocenę pracy nauczyciela,</a:t>
            </a:r>
            <a:r>
              <a:rPr lang="pl-PL" altLang="pl-PL" sz="1800" dirty="0">
                <a:solidFill>
                  <a:srgbClr val="000000"/>
                </a:solidFill>
              </a:rPr>
              <a:t> albo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</a:t>
            </a:r>
            <a:r>
              <a:rPr lang="pl-PL" altLang="pl-PL" sz="1800" b="1" dirty="0">
                <a:solidFill>
                  <a:srgbClr val="000000"/>
                </a:solidFill>
              </a:rPr>
              <a:t>uchyla ocenę pracy dokonaną przez dyrektora szkoły </a:t>
            </a:r>
            <a:r>
              <a:rPr lang="pl-PL" altLang="pl-PL" sz="1800" dirty="0">
                <a:solidFill>
                  <a:srgbClr val="000000"/>
                </a:solidFill>
              </a:rPr>
              <a:t>lub organ, o którym mowa w ust. 6, </a:t>
            </a:r>
            <a:r>
              <a:rPr lang="pl-PL" altLang="pl-PL" sz="1800" b="1" dirty="0">
                <a:solidFill>
                  <a:srgbClr val="000000"/>
                </a:solidFill>
              </a:rPr>
              <a:t>oraz przekazuje sprawę do ponownego ustalenia oceny pracy, jeżeli ocena pracy została dokonana z naruszeniem prawa.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10b. Ocena pracy ustalona przez organ, o którym mowa w ust. 9, w wyniku odwołania albo wniosku o ponowne ustalenie oceny pracy jest sporządzana w formie pisemnej i zawiera uzasadnienie.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10c</a:t>
            </a:r>
            <a:r>
              <a:rPr lang="pl-PL" altLang="pl-PL" sz="1800" dirty="0">
                <a:solidFill>
                  <a:srgbClr val="000000"/>
                </a:solidFill>
                <a:highlight>
                  <a:srgbClr val="FFFF00"/>
                </a:highlight>
              </a:rPr>
              <a:t>. Ocena pracy ustalona przez organ, o którym mowa w ust. 9, jest ostateczna.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A81BB27-4594-464B-9864-9C8BD6E824BC}"/>
              </a:ext>
            </a:extLst>
          </p:cNvPr>
          <p:cNvSpPr txBox="1"/>
          <p:nvPr/>
        </p:nvSpPr>
        <p:spPr>
          <a:xfrm>
            <a:off x="3009833" y="6584950"/>
            <a:ext cx="642292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837559756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8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8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8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8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8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017" y="1636295"/>
            <a:ext cx="1087654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 err="1">
                <a:solidFill>
                  <a:srgbClr val="000000"/>
                </a:solidFill>
              </a:rPr>
              <a:t>Rozp</a:t>
            </a:r>
            <a:r>
              <a:rPr lang="pl-PL" altLang="pl-PL" sz="1800" b="1" dirty="0">
                <a:solidFill>
                  <a:srgbClr val="000000"/>
                </a:solidFill>
              </a:rPr>
              <a:t>. § 2. </a:t>
            </a:r>
            <a:r>
              <a:rPr lang="pl-PL" altLang="pl-PL" sz="1800" dirty="0">
                <a:solidFill>
                  <a:srgbClr val="000000"/>
                </a:solidFill>
              </a:rPr>
              <a:t>1. W przypadku dokonywania oceny pracy nauczyciela z inicjatywy dyrektora szkoły lub na wniosek organu sprawującego nadzór pedagogiczny, a w przypadku nauczyciela placówki doskonalenia nauczycieli - kuratora oświaty, organu prowadzącego szkołę, rady szkoły lub rady rodziców, </a:t>
            </a:r>
            <a:r>
              <a:rPr lang="pl-PL" altLang="pl-PL" sz="1800" b="1" dirty="0">
                <a:solidFill>
                  <a:srgbClr val="000000"/>
                </a:solidFill>
              </a:rPr>
              <a:t>dyrektor szkoły niezwłocznie zawiadamia nauczyciela, w formie pisemnej</a:t>
            </a:r>
            <a:r>
              <a:rPr lang="pl-PL" altLang="pl-PL" sz="1800" dirty="0">
                <a:solidFill>
                  <a:srgbClr val="000000"/>
                </a:solidFill>
              </a:rPr>
              <a:t>, o rozpoczęciu dokonywania oceny jego pracy.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3B94A46-1099-408E-981F-59421A786FE8}"/>
              </a:ext>
            </a:extLst>
          </p:cNvPr>
          <p:cNvSpPr txBox="1"/>
          <p:nvPr/>
        </p:nvSpPr>
        <p:spPr>
          <a:xfrm>
            <a:off x="3009833" y="6584951"/>
            <a:ext cx="613416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614109154"/>
      </p:ext>
    </p:extLst>
  </p:cSld>
  <p:clrMapOvr>
    <a:masterClrMapping/>
  </p:clrMapOvr>
  <p:transition spd="med">
    <p:check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017" y="1636295"/>
            <a:ext cx="1087654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 err="1">
                <a:solidFill>
                  <a:srgbClr val="000000"/>
                </a:solidFill>
              </a:rPr>
              <a:t>Rozp</a:t>
            </a:r>
            <a:r>
              <a:rPr lang="pl-PL" altLang="pl-PL" sz="1800" b="1" dirty="0">
                <a:solidFill>
                  <a:srgbClr val="000000"/>
                </a:solidFill>
              </a:rPr>
              <a:t>. § 3.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1. </a:t>
            </a:r>
            <a:r>
              <a:rPr lang="pl-PL" altLang="pl-PL" sz="1800" b="1" dirty="0">
                <a:solidFill>
                  <a:srgbClr val="000000"/>
                </a:solidFill>
              </a:rPr>
              <a:t>Na wniosek nauczyciela </a:t>
            </a:r>
            <a:r>
              <a:rPr lang="pl-PL" altLang="pl-PL" sz="1800" dirty="0">
                <a:solidFill>
                  <a:srgbClr val="000000"/>
                </a:solidFill>
              </a:rPr>
              <a:t>przy zapoznawaniu go z projektem oceny pracy i wysłuchaniu jego uwag </a:t>
            </a:r>
            <a:br>
              <a:rPr lang="pl-PL" altLang="pl-PL" sz="1800" dirty="0">
                <a:solidFill>
                  <a:srgbClr val="000000"/>
                </a:solidFill>
              </a:rPr>
            </a:br>
            <a:r>
              <a:rPr lang="pl-PL" altLang="pl-PL" sz="1800" dirty="0">
                <a:solidFill>
                  <a:srgbClr val="000000"/>
                </a:solidFill>
              </a:rPr>
              <a:t>i zastrzeżeń może być obecny przedstawiciel wskazanej przez nauczyciela zakładowej organizacji związkowej.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2. </a:t>
            </a:r>
            <a:r>
              <a:rPr lang="pl-PL" altLang="pl-PL" sz="1800" b="1" dirty="0">
                <a:solidFill>
                  <a:srgbClr val="000000"/>
                </a:solidFill>
              </a:rPr>
              <a:t>Nauczyciel może zgłosić uwagi i zastrzeżenia do projektu oceny pracy również w formie pisemnej, w terminie 5 dni roboczych od dnia zapoznania go z projektem oceny.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316890A3-A0D9-48BC-896B-3B2F92889D94}"/>
              </a:ext>
            </a:extLst>
          </p:cNvPr>
          <p:cNvSpPr txBox="1"/>
          <p:nvPr/>
        </p:nvSpPr>
        <p:spPr>
          <a:xfrm>
            <a:off x="3009833" y="6584951"/>
            <a:ext cx="616304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058735279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3158" y="884238"/>
            <a:ext cx="100584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 err="1">
                <a:solidFill>
                  <a:srgbClr val="000000"/>
                </a:solidFill>
              </a:rPr>
              <a:t>Rozp</a:t>
            </a:r>
            <a:r>
              <a:rPr lang="pl-PL" altLang="pl-PL" sz="1800" b="1" dirty="0">
                <a:solidFill>
                  <a:srgbClr val="000000"/>
                </a:solidFill>
              </a:rPr>
              <a:t>. § 4. </a:t>
            </a:r>
            <a:r>
              <a:rPr lang="pl-PL" altLang="pl-PL" sz="1800" dirty="0">
                <a:solidFill>
                  <a:srgbClr val="000000"/>
                </a:solidFill>
              </a:rPr>
              <a:t>1. Dyrektor szkoły doręcza nauczycielowi oryginał karty oceny pracy.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2. Karta oceny pracy zawiera: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imię (imiona) i nazwisko nauczyciela;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datę i miejsce urodzenia;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miejsce zatrudnienia i zajmowane stanowisko;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4) staż pracy pedagogicznej;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5) stopień awansu zawodowego;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6) wykształcenie;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7) datę dokonania ostatniej oceny pracy;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8) stwierdzenie uogólniające, o którym mowa w art. 6a ust. 4 Karty Nauczyciela;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9) uzasadnienie oceny pracy;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10) datę dokonania oceny pracy;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11) podpis osoby dokonującej oceny pracy;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12) pouczenie o terminie i trybie wniesienia odwołania od oceny pracy.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3. Kopię karty oceny pracy włącza się do akt osobowych nauczyciela.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563F6DD-3125-4CB0-8692-2C04BF2683C8}"/>
              </a:ext>
            </a:extLst>
          </p:cNvPr>
          <p:cNvSpPr txBox="1"/>
          <p:nvPr/>
        </p:nvSpPr>
        <p:spPr>
          <a:xfrm>
            <a:off x="3009833" y="6584951"/>
            <a:ext cx="627854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167920707"/>
      </p:ext>
    </p:extLst>
  </p:cSld>
  <p:clrMapOvr>
    <a:masterClrMapping/>
  </p:clrMapOvr>
  <p:transition spd="med">
    <p:check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023" y="1636295"/>
            <a:ext cx="10645541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 err="1">
                <a:solidFill>
                  <a:srgbClr val="000000"/>
                </a:solidFill>
              </a:rPr>
              <a:t>Rozp</a:t>
            </a:r>
            <a:r>
              <a:rPr lang="pl-PL" altLang="pl-PL" sz="1800" b="1" dirty="0">
                <a:solidFill>
                  <a:srgbClr val="000000"/>
                </a:solidFill>
              </a:rPr>
              <a:t>. § 5. </a:t>
            </a:r>
            <a:r>
              <a:rPr lang="pl-PL" altLang="pl-PL" sz="1800" dirty="0">
                <a:solidFill>
                  <a:srgbClr val="000000"/>
                </a:solidFill>
              </a:rPr>
              <a:t>1. </a:t>
            </a:r>
            <a:r>
              <a:rPr lang="pl-PL" altLang="pl-PL" sz="1800" b="1" dirty="0">
                <a:solidFill>
                  <a:srgbClr val="000000"/>
                </a:solidFill>
              </a:rPr>
              <a:t>Dyrektor szkoły przekazuje odwołanie od oceny pracy nauczyciela do organu sprawującego nadzór pedagogiczny,</a:t>
            </a:r>
            <a:r>
              <a:rPr lang="pl-PL" altLang="pl-PL" sz="1800" dirty="0">
                <a:solidFill>
                  <a:srgbClr val="000000"/>
                </a:solidFill>
              </a:rPr>
              <a:t> a w przypadku nauczyciela placówki doskonalenia nauczycieli - do kuratora oświaty, </a:t>
            </a:r>
            <a:r>
              <a:rPr lang="pl-PL" altLang="pl-PL" sz="1800" b="1" dirty="0">
                <a:solidFill>
                  <a:srgbClr val="000000"/>
                </a:solidFill>
              </a:rPr>
              <a:t>w terminie 5 dni roboczych od dnia otrzymania odwołania</a:t>
            </a:r>
            <a:r>
              <a:rPr lang="pl-PL" altLang="pl-PL" sz="1800" dirty="0">
                <a:solidFill>
                  <a:srgbClr val="000000"/>
                </a:solidFill>
              </a:rPr>
              <a:t>. </a:t>
            </a:r>
            <a:r>
              <a:rPr lang="pl-PL" altLang="pl-PL" sz="1800" b="1" dirty="0">
                <a:solidFill>
                  <a:srgbClr val="FF0000"/>
                </a:solidFill>
              </a:rPr>
              <a:t>Dyrektor szkoły dołącza pisemne odniesienie się do zarzutów podniesionych w odwołaniu.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2. Odwołanie od oceny pracy nauczyciela rozpatruje powołany przez organ sprawujący nadzór pedagogiczny, a w przypadku nauczyciela placówki doskonalenia nauczycieli - kuratora oświaty, </a:t>
            </a:r>
            <a:r>
              <a:rPr lang="pl-PL" altLang="pl-PL" sz="1800" b="1" dirty="0">
                <a:solidFill>
                  <a:srgbClr val="000000"/>
                </a:solidFill>
              </a:rPr>
              <a:t>zespół oceniający w składzie: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przedstawiciel organu sprawującego nadzór pedagogiczny, a w przypadku nauczyciela placówki doskonalenia nauczycieli - kuratora oświaty, jako przewodniczący zespołu;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przedstawiciel rady pedagogicznej szkoły;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przedstawiciel rady rodziców;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4) właściwy nauczyciel-doradca metodyczny lub nauczyciel-konsultant;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5) przedstawiciel zakładowej organizacji związkowej wskazanej przez nauczyciela - powołany na jego wniosek.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FE8D428-7213-4F70-8F10-EC72675B556F}"/>
              </a:ext>
            </a:extLst>
          </p:cNvPr>
          <p:cNvSpPr txBox="1"/>
          <p:nvPr/>
        </p:nvSpPr>
        <p:spPr>
          <a:xfrm>
            <a:off x="3009833" y="6584951"/>
            <a:ext cx="616304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89936833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8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8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023" y="1636295"/>
            <a:ext cx="10645541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 err="1">
                <a:solidFill>
                  <a:srgbClr val="000000"/>
                </a:solidFill>
              </a:rPr>
              <a:t>Rozp</a:t>
            </a:r>
            <a:r>
              <a:rPr lang="pl-PL" altLang="pl-PL" sz="1800" b="1" dirty="0">
                <a:solidFill>
                  <a:srgbClr val="000000"/>
                </a:solidFill>
              </a:rPr>
              <a:t>. § 5. </a:t>
            </a:r>
            <a:r>
              <a:rPr lang="pl-PL" altLang="pl-PL" sz="1800" dirty="0">
                <a:solidFill>
                  <a:srgbClr val="000000"/>
                </a:solidFill>
              </a:rPr>
              <a:t>7. </a:t>
            </a:r>
            <a:r>
              <a:rPr lang="pl-PL" altLang="pl-PL" sz="1800" b="1" dirty="0">
                <a:solidFill>
                  <a:srgbClr val="000000"/>
                </a:solidFill>
              </a:rPr>
              <a:t>Zespół oceniający rozpatruje odwołanie od oceny pracy po uprzednim wysłuchaniu nauczyciela, który wniósł odwołanie</a:t>
            </a:r>
            <a:r>
              <a:rPr lang="pl-PL" altLang="pl-PL" sz="1800" dirty="0">
                <a:solidFill>
                  <a:srgbClr val="000000"/>
                </a:solidFill>
              </a:rPr>
              <a:t>. Organ, o którym mowa w ust. 1, nie później niż na 5 dni roboczych przed terminem posiedzenia zespołu oceniającego, podczas którego nauczyciel ma zostać wysłuchany, zawiadamia nauczyciela o posiedzeniu. Niestawienie się nauczyciela, mimo prawidłowego zawiadomienia o posiedzeniu, nie wstrzymuje rozpatrywania odwołania przez zespół oceniający i wydania rozstrzygnięcia.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8. Rozstrzygnięcia zespołu oceniającego są podejmowane zwykłą większością głosów w głosowaniu jawnym w obecności co najmniej 2/3 członków zespołu. W przypadku równej liczby głosów decyduje głos przewodniczącego zespołu.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A48E2C5-DDC0-403C-936D-B01E81AEC6BF}"/>
              </a:ext>
            </a:extLst>
          </p:cNvPr>
          <p:cNvSpPr txBox="1"/>
          <p:nvPr/>
        </p:nvSpPr>
        <p:spPr>
          <a:xfrm>
            <a:off x="3009833" y="6584951"/>
            <a:ext cx="624967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06090754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023" y="1636295"/>
            <a:ext cx="1064554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 err="1">
                <a:solidFill>
                  <a:srgbClr val="000000"/>
                </a:solidFill>
              </a:rPr>
              <a:t>Rozp</a:t>
            </a:r>
            <a:r>
              <a:rPr lang="pl-PL" altLang="pl-PL" sz="1800" b="1" dirty="0">
                <a:solidFill>
                  <a:srgbClr val="000000"/>
                </a:solidFill>
              </a:rPr>
              <a:t>. § 6.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Przepisy § 2-5 stosuje się odpowiednio do dokonywania oceny pracy nauczycieli religii, z tym że organ upoważniony do dokonania oceny pracy uwzględnia ocenę merytoryczną nauczyciela religii, ustaloną przez właściwą władzę kościelną.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50DF324-504A-44A3-987D-2B576200922D}"/>
              </a:ext>
            </a:extLst>
          </p:cNvPr>
          <p:cNvSpPr txBox="1"/>
          <p:nvPr/>
        </p:nvSpPr>
        <p:spPr>
          <a:xfrm>
            <a:off x="3009833" y="6584951"/>
            <a:ext cx="590316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763108873"/>
      </p:ext>
    </p:extLst>
  </p:cSld>
  <p:clrMapOvr>
    <a:masterClrMapping/>
  </p:clrMapOvr>
  <p:transition spd="med">
    <p:check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023" y="1636295"/>
            <a:ext cx="1064554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 err="1">
                <a:solidFill>
                  <a:srgbClr val="000000"/>
                </a:solidFill>
              </a:rPr>
              <a:t>Rozp</a:t>
            </a:r>
            <a:r>
              <a:rPr lang="pl-PL" altLang="pl-PL" sz="1800" b="1" dirty="0">
                <a:solidFill>
                  <a:srgbClr val="000000"/>
                </a:solidFill>
              </a:rPr>
              <a:t>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Z  § 7. </a:t>
            </a:r>
            <a:r>
              <a:rPr lang="pl-PL" altLang="pl-PL" sz="1800" dirty="0">
                <a:solidFill>
                  <a:srgbClr val="000000"/>
                </a:solidFill>
              </a:rPr>
              <a:t>1. Cząstkowych ocen pracy dyrektora szkoły dokonują: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organ sprawujący nadzór pedagogiczny, a w przypadku dyrektora placówki doskonalenia nauczycieli - kurator oświaty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organ prowadzący szkołę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54139E3-7990-4964-8B3C-8AE67BE6B58B}"/>
              </a:ext>
            </a:extLst>
          </p:cNvPr>
          <p:cNvSpPr txBox="1"/>
          <p:nvPr/>
        </p:nvSpPr>
        <p:spPr>
          <a:xfrm>
            <a:off x="3009833" y="6584951"/>
            <a:ext cx="616304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648348912"/>
      </p:ext>
    </p:extLst>
  </p:cSld>
  <p:clrMapOvr>
    <a:masterClrMapping/>
  </p:clrMapOvr>
  <p:transition spd="med"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05C9EAF3-A5A5-4AC4-8C79-A9DC9DD9D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4F2A1D7E-EBA2-4349-97A9-4B398F3E3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7172" name="pole tekstowe 11">
            <a:extLst>
              <a:ext uri="{FF2B5EF4-FFF2-40B4-BE49-F238E27FC236}">
                <a16:creationId xmlns:a16="http://schemas.microsoft.com/office/drawing/2014/main" id="{B3C1F856-0281-4594-9212-63D5EB04C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b="1">
                <a:solidFill>
                  <a:srgbClr val="000000"/>
                </a:solidFill>
              </a:rPr>
              <a:t>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>
              <a:solidFill>
                <a:srgbClr val="000000"/>
              </a:solidFill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60CB71D3-9365-48E2-A52F-21D585E0CE51}"/>
              </a:ext>
            </a:extLst>
          </p:cNvPr>
          <p:cNvSpPr txBox="1"/>
          <p:nvPr/>
        </p:nvSpPr>
        <p:spPr>
          <a:xfrm>
            <a:off x="2711450" y="6599238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1050" dirty="0">
                <a:solidFill>
                  <a:srgbClr val="000000"/>
                </a:solidFill>
                <a:latin typeface="Arial" panose="020B0604020202020204" pitchFamily="34" charset="0"/>
              </a:rPr>
              <a:t>Materiały XIV Kongresu Zarządzania Oświatą </a:t>
            </a:r>
            <a:r>
              <a:rPr lang="pl-PL" sz="1050" dirty="0">
                <a:solidFill>
                  <a:srgbClr val="000000"/>
                </a:solidFill>
                <a:latin typeface="Arial" panose="020B0604020202020204" pitchFamily="34" charset="0"/>
                <a:hlinkClick r:id="rId3"/>
              </a:rPr>
              <a:t>www.oskko.edu.pl/kongres/materialy/</a:t>
            </a:r>
            <a:r>
              <a:rPr lang="pl-PL" sz="105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7174" name="Obraz 7">
            <a:extLst>
              <a:ext uri="{FF2B5EF4-FFF2-40B4-BE49-F238E27FC236}">
                <a16:creationId xmlns:a16="http://schemas.microsoft.com/office/drawing/2014/main" id="{8DC9CAB8-E365-4E51-BC6E-7B85DD1AA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72153D6C-D10A-456C-AF7E-88D6A250A568}"/>
              </a:ext>
            </a:extLst>
          </p:cNvPr>
          <p:cNvSpPr/>
          <p:nvPr/>
        </p:nvSpPr>
        <p:spPr>
          <a:xfrm>
            <a:off x="914399" y="875899"/>
            <a:ext cx="103375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pl-PL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pl-PL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USTAWA z dnia 26 stycznia 1982 r. </a:t>
            </a:r>
            <a:r>
              <a:rPr lang="pl-PL" b="1" dirty="0">
                <a:solidFill>
                  <a:srgbClr val="000000"/>
                </a:solidFill>
                <a:latin typeface="Arial" panose="020B0604020202020204" pitchFamily="34" charset="0"/>
              </a:rPr>
              <a:t>Karta Nauczyciela </a:t>
            </a: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(Dz. U. z 2019 r. poz. 2215)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pl-PL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ROZPORZĄDZENIE MINISTRA EDUKACJI NARODOWEJ z dnia 25 sierpnia 2017 r. </a:t>
            </a:r>
            <a:r>
              <a:rPr lang="pl-PL" b="1" dirty="0">
                <a:solidFill>
                  <a:srgbClr val="000000"/>
                </a:solidFill>
                <a:latin typeface="Arial" panose="020B0604020202020204" pitchFamily="34" charset="0"/>
              </a:rPr>
              <a:t>w sprawie nadzoru pedagogicznego </a:t>
            </a: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(Dz. U. z 2017 r. poz. 1658 z późn. zm.)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pl-PL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ROZPORZĄDZENIE MINISTRA EDUKACJI NARODOWEJ z dnia 19 sierpnia 2019 r. </a:t>
            </a:r>
            <a:r>
              <a:rPr lang="pl-PL" b="1" dirty="0">
                <a:solidFill>
                  <a:srgbClr val="000000"/>
                </a:solidFill>
                <a:latin typeface="Arial" panose="020B0604020202020204" pitchFamily="34" charset="0"/>
              </a:rPr>
              <a:t>w sprawie szczegółowych kryteriów i trybu dokonywania oceny pracy nauczycieli</a:t>
            </a: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, zakresu informacji zawartych w karcie oceny pracy, składu i sposobu powoływania zespołu oceniającego oraz trybu postępowania odwoławczego (Dz. U. poz. 1625)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pl-PL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pl-PL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pl-PL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checker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023" y="1636295"/>
            <a:ext cx="10645541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 err="1">
                <a:solidFill>
                  <a:srgbClr val="000000"/>
                </a:solidFill>
              </a:rPr>
              <a:t>Rozp</a:t>
            </a:r>
            <a:r>
              <a:rPr lang="pl-PL" altLang="pl-PL" sz="1800" b="1" dirty="0">
                <a:solidFill>
                  <a:srgbClr val="000000"/>
                </a:solidFill>
              </a:rPr>
              <a:t>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§ 8. 1</a:t>
            </a:r>
            <a:r>
              <a:rPr lang="pl-PL" altLang="pl-PL" sz="1800" dirty="0">
                <a:solidFill>
                  <a:srgbClr val="000000"/>
                </a:solidFill>
              </a:rPr>
              <a:t>. </a:t>
            </a:r>
            <a:r>
              <a:rPr lang="pl-PL" altLang="pl-PL" sz="1800" b="1" dirty="0">
                <a:solidFill>
                  <a:srgbClr val="000000"/>
                </a:solidFill>
              </a:rPr>
              <a:t>Wniosek dyrektora szkoły o ponowne ustalenie oceny pracy </a:t>
            </a:r>
            <a:r>
              <a:rPr lang="pl-PL" altLang="pl-PL" sz="1800" dirty="0">
                <a:solidFill>
                  <a:srgbClr val="000000"/>
                </a:solidFill>
              </a:rPr>
              <a:t>rozpatruje powołany przez organ sprawujący nadzór pedagogiczny zespół oceniający w składzie: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przedstawiciel organu sprawującego nadzór pedagogiczny, jako przewodniczący zespołu;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przedstawiciel organu prowadzącego;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przedstawiciel rodziców wchodzący w skład rady szkoły, a w szkole, w której rada szkoły nie została powołana - przedstawiciel rady rodziców;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4) nauczyciel-doradca metodyczny lub nauczyciel-konsultant - powołany na wniosek ocenianego dyrektora szkoły;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5) przedstawiciel zakładowej organizacji związkowej wskazanej przez ocenianego dyrektora szkoły - powołany na jego wniosek.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C7F17AB-FC81-4182-AFE0-EA993B1FDBB9}"/>
              </a:ext>
            </a:extLst>
          </p:cNvPr>
          <p:cNvSpPr txBox="1"/>
          <p:nvPr/>
        </p:nvSpPr>
        <p:spPr>
          <a:xfrm>
            <a:off x="3009833" y="6584951"/>
            <a:ext cx="601866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293876890"/>
      </p:ext>
    </p:extLst>
  </p:cSld>
  <p:clrMapOvr>
    <a:masterClrMapping/>
  </p:clrMapOvr>
  <p:transition spd="med">
    <p:check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D7886CCA-27BA-424A-9E26-23C150C09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pl-P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AF756736-7B20-46D3-BE06-6F1037DFC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pl-P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7652" name="pole tekstowe 11">
            <a:extLst>
              <a:ext uri="{FF2B5EF4-FFF2-40B4-BE49-F238E27FC236}">
                <a16:creationId xmlns:a16="http://schemas.microsoft.com/office/drawing/2014/main" id="{3C88CBA2-1B8F-4C41-9CDA-DE8862C0B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84138"/>
            <a:ext cx="8135938" cy="67095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Dokumentowanie nadzoru pedagogicznego a ocena pracy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l-PL" alt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3" action="ppaction://hlinkfile"/>
              </a:rPr>
              <a:t>Arkusz obserwacji wypełniony</a:t>
            </a:r>
            <a:endParaRPr kumimoji="0" lang="pl-PL" alt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l-PL" alt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 action="ppaction://hlinkfile"/>
              </a:rPr>
              <a:t>Arkusz obserwacji podstawowy</a:t>
            </a:r>
            <a:endParaRPr kumimoji="0" lang="pl-PL" alt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l-PL" alt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5" action="ppaction://hlinkfile"/>
              </a:rPr>
              <a:t>Karta obserwacji zadania statutowego</a:t>
            </a:r>
            <a:endParaRPr kumimoji="0" lang="pl-PL" alt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l-PL" alt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6" action="ppaction://hlinkfile"/>
              </a:rPr>
              <a:t>Arkusz </a:t>
            </a:r>
            <a:r>
              <a:rPr kumimoji="0" lang="pl-PL" altLang="pl-PL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6" action="ppaction://hlinkfile"/>
              </a:rPr>
              <a:t>monitorowania_Niepodległa</a:t>
            </a:r>
            <a:r>
              <a:rPr kumimoji="0" lang="pl-PL" alt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6" action="ppaction://hlinkfile"/>
              </a:rPr>
              <a:t> uzupełniony</a:t>
            </a:r>
            <a:endParaRPr kumimoji="0" lang="pl-PL" alt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l-PL" alt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7" action="ppaction://hlinkfile"/>
              </a:rPr>
              <a:t>Arkusz </a:t>
            </a:r>
            <a:r>
              <a:rPr kumimoji="0" lang="pl-PL" altLang="pl-PL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7" action="ppaction://hlinkfile"/>
              </a:rPr>
              <a:t>monitorowania_Pedagog</a:t>
            </a:r>
            <a:endParaRPr kumimoji="0" lang="pl-PL" altLang="pl-P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Ale także korzystamy z takich informacji: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pl-PL" altLang="pl-PL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uwagi i zalecenia w dzienniku,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altLang="pl-PL" sz="1800" dirty="0">
                <a:solidFill>
                  <a:srgbClr val="000000"/>
                </a:solidFill>
              </a:rPr>
              <a:t>notatki służbowe,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altLang="pl-PL" sz="1800" dirty="0">
                <a:solidFill>
                  <a:srgbClr val="000000"/>
                </a:solidFill>
              </a:rPr>
              <a:t>arkusze/notatki z kontroli,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altLang="pl-PL" sz="1800" dirty="0">
                <a:solidFill>
                  <a:srgbClr val="000000"/>
                </a:solidFill>
              </a:rPr>
              <a:t>korespondencja z rodzicami, skargi i wnioski,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altLang="pl-PL" sz="1800" dirty="0">
                <a:solidFill>
                  <a:srgbClr val="000000"/>
                </a:solidFill>
              </a:rPr>
              <a:t>doskonalenie nauczycieli – zestawienie roczne,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altLang="pl-PL" sz="1800" dirty="0">
                <a:solidFill>
                  <a:srgbClr val="000000"/>
                </a:solidFill>
              </a:rPr>
              <a:t>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altLang="pl-PL" sz="18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6B9287A2-B9A0-4BCA-B848-419B76E81BD9}"/>
              </a:ext>
            </a:extLst>
          </p:cNvPr>
          <p:cNvSpPr txBox="1"/>
          <p:nvPr/>
        </p:nvSpPr>
        <p:spPr>
          <a:xfrm>
            <a:off x="2711450" y="6599238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Materiały XIV Kongresu Zarządzania Oświatą </a:t>
            </a:r>
            <a:r>
              <a:rPr kumimoji="0" lang="pl-PL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8"/>
              </a:rPr>
              <a:t>www.oskko.edu.pl/kongres/materialy/</a:t>
            </a:r>
            <a:r>
              <a:rPr kumimoji="0" lang="pl-PL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33798" name="Obraz 7">
            <a:extLst>
              <a:ext uri="{FF2B5EF4-FFF2-40B4-BE49-F238E27FC236}">
                <a16:creationId xmlns:a16="http://schemas.microsoft.com/office/drawing/2014/main" id="{D8D7306B-9E2B-4D1B-9B04-B3D5FF101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483092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6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65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65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praktyka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775" y="884239"/>
            <a:ext cx="10587789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  <a:hlinkClick r:id="rId4" action="ppaction://hlinkfile"/>
              </a:rPr>
              <a:t>Karta oceny – przykład 1</a:t>
            </a:r>
            <a:endParaRPr lang="pl-PL" altLang="pl-PL" sz="18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  <a:latin typeface="Arial"/>
                <a:hlinkClick r:id="rId5" action="ppaction://hlinkfile"/>
              </a:rPr>
              <a:t>Karta oceny – przykład 2</a:t>
            </a:r>
            <a:endParaRPr lang="pl-PL" altLang="pl-PL" sz="1800" dirty="0">
              <a:solidFill>
                <a:srgbClr val="000000"/>
              </a:solidFill>
              <a:latin typeface="Arial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  <a:latin typeface="Arial"/>
                <a:hlinkClick r:id="rId6" action="ppaction://hlinkfile"/>
              </a:rPr>
              <a:t>Karta oceny – do odwołania</a:t>
            </a:r>
            <a:endParaRPr lang="pl-PL" altLang="pl-PL" sz="1800" dirty="0">
              <a:solidFill>
                <a:srgbClr val="000000"/>
              </a:solidFill>
              <a:latin typeface="Arial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  <a:latin typeface="Arial"/>
                <a:hlinkClick r:id="rId7" action="ppaction://hlinkfile"/>
              </a:rPr>
              <a:t>Pismo do KO – odwołanie</a:t>
            </a:r>
            <a:endParaRPr lang="pl-PL" altLang="pl-PL" sz="1800" dirty="0">
              <a:solidFill>
                <a:srgbClr val="000000"/>
              </a:solidFill>
              <a:latin typeface="Arial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  <a:latin typeface="Arial"/>
                <a:hlinkClick r:id="rId8" action="ppaction://hlinkfile"/>
              </a:rPr>
              <a:t>Uwzględnienie uwag i zastrzeżeń</a:t>
            </a:r>
            <a:endParaRPr lang="pl-PL" altLang="pl-PL" sz="1800" dirty="0">
              <a:solidFill>
                <a:srgbClr val="000000"/>
              </a:solidFill>
              <a:latin typeface="Aria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152AC8A-5EEA-4A80-8C57-D5858F4B999B}"/>
              </a:ext>
            </a:extLst>
          </p:cNvPr>
          <p:cNvSpPr txBox="1"/>
          <p:nvPr/>
        </p:nvSpPr>
        <p:spPr>
          <a:xfrm>
            <a:off x="3009833" y="6584951"/>
            <a:ext cx="675980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9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72211933"/>
      </p:ext>
    </p:extLst>
  </p:cSld>
  <p:clrMapOvr>
    <a:masterClrMapping/>
  </p:clrMapOvr>
  <p:transition spd="med">
    <p:check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dyrektora – praktyka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775" y="884239"/>
            <a:ext cx="10587789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000" dirty="0">
                <a:solidFill>
                  <a:srgbClr val="000000"/>
                </a:solidFill>
              </a:rPr>
              <a:t>KO w Warszawie: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000" dirty="0">
                <a:solidFill>
                  <a:srgbClr val="000000"/>
                </a:solidFill>
                <a:hlinkClick r:id="rId4"/>
              </a:rPr>
              <a:t>https://www.kuratorium.waw.pl/pl/poradnik-klienta/dla-dyrektorow-szkolpl/13487,Dokonywanie-oceny-pracy-dyrektora-szkoly.html</a:t>
            </a:r>
            <a:endParaRPr lang="pl-PL" altLang="pl-PL" sz="20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20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000" dirty="0">
                <a:solidFill>
                  <a:srgbClr val="000000"/>
                </a:solidFill>
                <a:hlinkClick r:id="rId5" action="ppaction://hlinkfile"/>
              </a:rPr>
              <a:t>Karta samooceny dyrektora</a:t>
            </a:r>
            <a:endParaRPr lang="pl-PL" altLang="pl-PL" sz="20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20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000" dirty="0">
                <a:solidFill>
                  <a:srgbClr val="000000"/>
                </a:solidFill>
                <a:hlinkClick r:id="rId6" action="ppaction://hlinkfile"/>
              </a:rPr>
              <a:t>Karta samooceny - przykład</a:t>
            </a:r>
            <a:endParaRPr lang="pl-PL" altLang="pl-PL" sz="20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000" b="1" dirty="0">
                <a:solidFill>
                  <a:srgbClr val="000000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000" dirty="0">
                <a:solidFill>
                  <a:srgbClr val="000000"/>
                </a:solidFill>
                <a:hlinkClick r:id="rId7" action="ppaction://hlinkfile"/>
              </a:rPr>
              <a:t>Ocena organu prowadzącego – arkusz z KO w Poznaniu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20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152AC8A-5EEA-4A80-8C57-D5858F4B999B}"/>
              </a:ext>
            </a:extLst>
          </p:cNvPr>
          <p:cNvSpPr txBox="1"/>
          <p:nvPr/>
        </p:nvSpPr>
        <p:spPr>
          <a:xfrm>
            <a:off x="3009833" y="6584951"/>
            <a:ext cx="675980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8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952946529"/>
      </p:ext>
    </p:extLst>
  </p:cSld>
  <p:clrMapOvr>
    <a:masterClrMapping/>
  </p:clrMapOvr>
  <p:transition spd="med">
    <p:checker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praktyka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523" y="884238"/>
            <a:ext cx="1047228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Jak długo jest ważna ocena pracy nauczyciela?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Ile obserwacji  </a:t>
            </a:r>
            <a:r>
              <a:rPr lang="pl-PL" altLang="pl-PL" sz="1800" dirty="0">
                <a:solidFill>
                  <a:srgbClr val="000000"/>
                </a:solidFill>
                <a:latin typeface="Arial"/>
              </a:rPr>
              <a:t>należy przeprowadzić </a:t>
            </a:r>
            <a:r>
              <a:rPr lang="pl-PL" altLang="pl-PL" sz="1800" dirty="0">
                <a:solidFill>
                  <a:srgbClr val="000000"/>
                </a:solidFill>
              </a:rPr>
              <a:t>podczas oceniania nauczyciela (od wniosku do wręczenia projektu oceny)?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152AC8A-5EEA-4A80-8C57-D5858F4B999B}"/>
              </a:ext>
            </a:extLst>
          </p:cNvPr>
          <p:cNvSpPr txBox="1"/>
          <p:nvPr/>
        </p:nvSpPr>
        <p:spPr>
          <a:xfrm>
            <a:off x="3009833" y="6584951"/>
            <a:ext cx="675980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989690511"/>
      </p:ext>
    </p:extLst>
  </p:cSld>
  <p:clrMapOvr>
    <a:masterClrMapping/>
  </p:clrMapOvr>
  <p:transition spd="med">
    <p:checker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praktyka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523" y="884238"/>
            <a:ext cx="10472285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Ocena pracy dyrektora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400" i="1" dirty="0">
                <a:solidFill>
                  <a:srgbClr val="000000"/>
                </a:solidFill>
              </a:rPr>
              <a:t>ROZPORZĄDZENIE MINISTRA EDUKACJI NARODOWEJ z dnia 11 sierpnia 2017 r.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400" i="1" dirty="0">
                <a:solidFill>
                  <a:srgbClr val="000000"/>
                </a:solidFill>
              </a:rPr>
              <a:t>w sprawie wymagań, jakim powinna odpowiadać osoba zajmująca stanowisko dyrektora oraz inne stanowisko kierownicze w publicznym przedszkolu, publicznej szkole podstawowej, publicznej szkole ponadpodstawowej oraz publicznej placówce (Dz. U. poz. 1597 oraz z 2019 r. poz. 1661)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§ 1. </a:t>
            </a:r>
            <a:r>
              <a:rPr lang="pl-PL" altLang="pl-PL" sz="1800" b="1" dirty="0">
                <a:solidFill>
                  <a:srgbClr val="000000"/>
                </a:solidFill>
              </a:rPr>
              <a:t>Stanowisko dyrektora publicznego przedszkola, publicznej szkoły podstawowej i publicznej szkoły ponadpodstawowej, </a:t>
            </a:r>
            <a:r>
              <a:rPr lang="pl-PL" altLang="pl-PL" sz="1800" dirty="0">
                <a:solidFill>
                  <a:srgbClr val="000000"/>
                </a:solidFill>
              </a:rPr>
              <a:t>zwanych dalej „szkołami”, oraz publicznej placówki może zajmować nauczyciel mianowany lub dyplomowany, który spełnia łącznie następujące wymagania: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(…)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4) uzyskał: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a) </a:t>
            </a:r>
            <a:r>
              <a:rPr lang="pl-PL" altLang="pl-PL" sz="1800" b="1" dirty="0">
                <a:solidFill>
                  <a:srgbClr val="FF0000"/>
                </a:solidFill>
              </a:rPr>
              <a:t>co najmniej bardzo dobrą ocenę pracy w okresie ostatnich pięciu lat pracy </a:t>
            </a:r>
            <a:r>
              <a:rPr lang="pl-PL" altLang="pl-PL" sz="1800" dirty="0">
                <a:solidFill>
                  <a:srgbClr val="000000"/>
                </a:solidFill>
              </a:rPr>
              <a:t>lub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b) pozytywną ocenę dorobku zawodowego w okresie ostatniego roku albo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c) w przypadku nauczyciela akademickiego - pozytywną ocenę pracy w okresie ostatnich czterech lat pracy w uczelni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    - </a:t>
            </a:r>
            <a:r>
              <a:rPr lang="pl-PL" altLang="pl-PL" sz="1800" dirty="0">
                <a:solidFill>
                  <a:srgbClr val="000000"/>
                </a:solidFill>
                <a:highlight>
                  <a:srgbClr val="FFFF00"/>
                </a:highlight>
              </a:rPr>
              <a:t>przed przystąpieniem do konkursu na stanowisko dyrektora</a:t>
            </a:r>
            <a:r>
              <a:rPr lang="pl-PL" altLang="pl-PL" sz="1800" dirty="0">
                <a:solidFill>
                  <a:srgbClr val="000000"/>
                </a:solidFill>
              </a:rPr>
              <a:t>, a w przypadku, o którym mowa w art. 63 ust. 11 i 12 ustawy z dnia 14 grudnia 2016 r. - Prawo oświatowe, jeżeli nie przeprowadzono konkursu - przed powierzeniem stanowiska dyrektora;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152AC8A-5EEA-4A80-8C57-D5858F4B999B}"/>
              </a:ext>
            </a:extLst>
          </p:cNvPr>
          <p:cNvSpPr txBox="1"/>
          <p:nvPr/>
        </p:nvSpPr>
        <p:spPr>
          <a:xfrm>
            <a:off x="3009833" y="6584951"/>
            <a:ext cx="675980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694644956"/>
      </p:ext>
    </p:extLst>
  </p:cSld>
  <p:clrMapOvr>
    <a:masterClrMapping/>
  </p:clrMapOvr>
  <p:transition spd="med">
    <p:checker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praktyka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523" y="884238"/>
            <a:ext cx="10472285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Ocena pracy wicedyrektora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400" i="1" dirty="0">
                <a:solidFill>
                  <a:srgbClr val="000000"/>
                </a:solidFill>
              </a:rPr>
              <a:t>ROZPORZĄDZENIE MINISTRA EDUKACJI NARODOWEJ z dnia 11 sierpnia 2017 r.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400" i="1" dirty="0">
                <a:solidFill>
                  <a:srgbClr val="000000"/>
                </a:solidFill>
              </a:rPr>
              <a:t>w sprawie wymagań, jakim powinna odpowiadać osoba zajmująca stanowisko dyrektora oraz inne stanowisko kierownicze w publicznym przedszkolu, publicznej szkole podstawowej, publicznej szkole ponadpodstawowej oraz publicznej placówce (Dz. U. poz. 1597 oraz z 2019 r. poz. 1661)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§ 8. 1. </a:t>
            </a:r>
            <a:r>
              <a:rPr lang="pl-PL" altLang="pl-PL" sz="1800" b="1" dirty="0">
                <a:solidFill>
                  <a:srgbClr val="000000"/>
                </a:solidFill>
              </a:rPr>
              <a:t>Stanowisko wicedyrektora publicznego przedszkola, publicznej szkoły i publicznej placówki oraz zespołu publicznych przedszkoli, publicznych szkół lub publicznych placówek </a:t>
            </a:r>
            <a:r>
              <a:rPr lang="pl-PL" altLang="pl-PL" sz="1800" dirty="0">
                <a:solidFill>
                  <a:srgbClr val="000000"/>
                </a:solidFill>
              </a:rPr>
              <a:t>może zajmować nauczyciel kontraktowy, mianowany lub dyplomowany, który spełnia łącznie następujące wymagania: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posiada co najmniej czteroletni staż pracy pedagogicznej na stanowisku nauczyciela lub czteroletni staż pracy dydaktycznej na stanowisku nauczyciela akademickiego;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uzyskał: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a) </a:t>
            </a:r>
            <a:r>
              <a:rPr lang="pl-PL" altLang="pl-PL" sz="1800" b="1" dirty="0">
                <a:solidFill>
                  <a:srgbClr val="FF0000"/>
                </a:solidFill>
              </a:rPr>
              <a:t>co najmniej bardzo dobrą ocenę pracy w okresie ostatnich pięciu lat </a:t>
            </a:r>
            <a:r>
              <a:rPr lang="pl-PL" altLang="pl-PL" sz="1800" dirty="0">
                <a:solidFill>
                  <a:srgbClr val="000000"/>
                </a:solidFill>
              </a:rPr>
              <a:t>pracy lub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b) pozytywną ocenę dorobku zawodowego w okresie ostatniego roku albo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c) w przypadku nauczyciela akademickiego - pozytywną ocenę pracy w okresie ostatnich czterech lat pracy w uczelni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    - </a:t>
            </a:r>
            <a:r>
              <a:rPr lang="pl-PL" altLang="pl-PL" sz="1800" dirty="0">
                <a:solidFill>
                  <a:srgbClr val="000000"/>
                </a:solidFill>
                <a:highlight>
                  <a:srgbClr val="FFFF00"/>
                </a:highlight>
              </a:rPr>
              <a:t>przed powierzeniem stanowiska wicedyrektora</a:t>
            </a:r>
            <a:r>
              <a:rPr lang="pl-PL" altLang="pl-PL" sz="1800" dirty="0">
                <a:solidFill>
                  <a:srgbClr val="000000"/>
                </a:solidFill>
              </a:rPr>
              <a:t>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spełnia wymagania określone w § 1 pkt 1 i 5-11.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152AC8A-5EEA-4A80-8C57-D5858F4B999B}"/>
              </a:ext>
            </a:extLst>
          </p:cNvPr>
          <p:cNvSpPr txBox="1"/>
          <p:nvPr/>
        </p:nvSpPr>
        <p:spPr>
          <a:xfrm>
            <a:off x="3009833" y="6584951"/>
            <a:ext cx="675980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487159186"/>
      </p:ext>
    </p:extLst>
  </p:cSld>
  <p:clrMapOvr>
    <a:masterClrMapping/>
  </p:clrMapOvr>
  <p:transition spd="med">
    <p:checker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Pytania i refleksje…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F5F5B7ED-8747-40B1-BA46-4A13422479C0}"/>
              </a:ext>
            </a:extLst>
          </p:cNvPr>
          <p:cNvSpPr txBox="1"/>
          <p:nvPr/>
        </p:nvSpPr>
        <p:spPr>
          <a:xfrm>
            <a:off x="3009833" y="6584950"/>
            <a:ext cx="61052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088126426"/>
      </p:ext>
    </p:extLst>
  </p:cSld>
  <p:clrMapOvr>
    <a:masterClrMapping/>
  </p:clrMapOvr>
  <p:transition spd="med">
    <p:checker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pl-P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pl-P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225" y="84138"/>
            <a:ext cx="10420350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Zapraszamy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XV Kongres Zarządzania Oświatą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 – 7 października 2020 r. Zakopane Hotel Kasprowy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tak było jesienią…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F5F5B7ED-8747-40B1-BA46-4A13422479C0}"/>
              </a:ext>
            </a:extLst>
          </p:cNvPr>
          <p:cNvSpPr txBox="1"/>
          <p:nvPr/>
        </p:nvSpPr>
        <p:spPr>
          <a:xfrm>
            <a:off x="3009833" y="6584950"/>
            <a:ext cx="61052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Materiały OSKKO: </a:t>
            </a:r>
            <a:r>
              <a:rPr kumimoji="0" lang="pl-PL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http://www.oskko.edu.pl/szkolenia/</a:t>
            </a:r>
            <a:r>
              <a:rPr kumimoji="0" lang="pl-PL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5DE3E2E9-BF8B-4BC9-AEE7-B3282B2616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4937" y="2905740"/>
            <a:ext cx="9382125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34929"/>
      </p:ext>
    </p:extLst>
  </p:cSld>
  <p:clrMapOvr>
    <a:masterClrMapping/>
  </p:clrMapOvr>
  <p:transition spd="med">
    <p:checker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pl-P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pl-P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9B77FAB3-5B4A-4102-9AE4-50E90572D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431" y="1414718"/>
            <a:ext cx="5377138" cy="145707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DD0D4C17-C75E-4C24-A496-E4DD1322AD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431" y="3225897"/>
            <a:ext cx="5023262" cy="210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42671"/>
      </p:ext>
    </p:extLst>
  </p:cSld>
  <p:clrMapOvr>
    <a:masterClrMapping/>
  </p:clrMapOvr>
  <p:transition spd="med"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co oceniamy?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032" y="2205039"/>
            <a:ext cx="968301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UPO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5. </a:t>
            </a:r>
            <a:r>
              <a:rPr lang="pl-PL" altLang="pl-PL" sz="1800" dirty="0">
                <a:solidFill>
                  <a:srgbClr val="000000"/>
                </a:solidFill>
              </a:rPr>
              <a:t>Nauczyciel w swoich działaniach dydaktycznych, wychowawczych i opiekuńczych ma obowiązek </a:t>
            </a:r>
            <a:r>
              <a:rPr lang="pl-PL" altLang="pl-PL" sz="1800" b="1" dirty="0">
                <a:solidFill>
                  <a:srgbClr val="000000"/>
                </a:solidFill>
              </a:rPr>
              <a:t>kierowania się dobrem uczniów, troską o ich zdrowie, postawę moralną i obywatelską, z poszanowaniem godności osobistej ucznia.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6E767DD-3E31-44AA-85BB-D772598634E6}"/>
              </a:ext>
            </a:extLst>
          </p:cNvPr>
          <p:cNvSpPr txBox="1"/>
          <p:nvPr/>
        </p:nvSpPr>
        <p:spPr>
          <a:xfrm>
            <a:off x="3009833" y="6584951"/>
            <a:ext cx="7886700" cy="2616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10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10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10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012130308"/>
      </p:ext>
    </p:extLst>
  </p:cSld>
  <p:clrMapOvr>
    <a:masterClrMapping/>
  </p:clrMapOvr>
  <p:transition spd="med"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co oceniamy?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9567511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6. </a:t>
            </a:r>
            <a:r>
              <a:rPr lang="pl-PL" altLang="pl-PL" sz="1800" dirty="0">
                <a:solidFill>
                  <a:srgbClr val="000000"/>
                </a:solidFill>
              </a:rPr>
              <a:t>Nauczyciel obowiązany jest: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rzetelnie realizować zadania związane z powierzonym mu stanowiskiem oraz podstawowymi funkcjami szkoły: dydaktyczną, wychowawczą i opiekuńczą, w tym zadania związane z zapewnieniem bezpieczeństwa uczniom w czasie zajęć organizowanych przez szkołę;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wspierać każdego ucznia w jego rozwoju;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dążyć do pełni własnego rozwoju osobowego;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3a) doskonalić się zawodowo, zgodnie z potrzebami szkoły;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4) kształcić i wychowywać młodzież w umiłowaniu Ojczyzny, w poszanowaniu Konstytucji Rzeczypospolitej Polskiej, w atmosferze wolności sumienia i szacunku dla każdego człowieka;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5) dbać o kształtowanie u uczniów postaw moralnych i obywatelskich zgodnie z ideą demokracji, pokoju i przyjaźni między ludźmi różnych narodów, ras i światopoglądów.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5724B29-9784-48A2-A40F-A94796358A8E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704881695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8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8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co oceniamy?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42.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2. W ramach czasu pracy, o którym mowa w ust. 1, oraz ustalonego wynagrodzenia nauczyciel obowiązany jest realizować: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zajęcia dydaktyczne, wychowawcze i opiekuńcze, prowadzone bezpośrednio z uczniami lub wychowankami albo na ich rzecz, w wymiarze określonym w ust. 3 lub ustalonym na podstawie ust. 4a albo ust. 7;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inne zajęcia i czynności wynikające z zadań statutowych szkoły, w tym zajęcia opiekuńcze i wychowawcze uwzględniające potrzeby i zainteresowania uczniów;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zajęcia i czynności związane z przygotowaniem się do zajęć, samokształceniem i doskonaleniem zawodowym.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95C0C9E-E163-4EDB-BF59-41AA670BBB2C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35359965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w konkretnej szkole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Czy warto stworzyć takie dokumenty jak: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Procedura oceny pracy…?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Zasady oceny pracy…?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  <a:hlinkClick r:id="rId4" action="ppaction://hlinkfile"/>
              </a:rPr>
              <a:t>Kryteria oceny w naszej szkole</a:t>
            </a:r>
            <a:endParaRPr lang="pl-PL" altLang="pl-PL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dirty="0">
              <a:solidFill>
                <a:srgbClr val="000000"/>
              </a:solidFill>
            </a:endParaRPr>
          </a:p>
        </p:txBody>
      </p:sp>
      <p:sp>
        <p:nvSpPr>
          <p:cNvPr id="3" name="Dymek myśli: chmurka 2">
            <a:extLst>
              <a:ext uri="{FF2B5EF4-FFF2-40B4-BE49-F238E27FC236}">
                <a16:creationId xmlns:a16="http://schemas.microsoft.com/office/drawing/2014/main" id="{E51773C2-7CB0-402C-807C-E65D5E6C460D}"/>
              </a:ext>
            </a:extLst>
          </p:cNvPr>
          <p:cNvSpPr/>
          <p:nvPr/>
        </p:nvSpPr>
        <p:spPr bwMode="auto">
          <a:xfrm>
            <a:off x="6514700" y="967972"/>
            <a:ext cx="6102417" cy="3869356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charset="0"/>
              </a:rPr>
              <a:t>W jaki sposób w naszej szkole N. realizuje takie zadanie: </a:t>
            </a:r>
            <a:r>
              <a:rPr lang="pl-PL" altLang="pl-PL" b="1" dirty="0">
                <a:solidFill>
                  <a:srgbClr val="000000"/>
                </a:solidFill>
              </a:rPr>
              <a:t>wspierać każdego ucznia w jego rozwoju</a:t>
            </a:r>
            <a:r>
              <a:rPr lang="pl-PL" altLang="pl-PL" dirty="0">
                <a:solidFill>
                  <a:srgbClr val="000000"/>
                </a:solidFill>
              </a:rPr>
              <a:t>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altLang="pl-PL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altLang="pl-PL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dirty="0">
                <a:solidFill>
                  <a:srgbClr val="FF0000"/>
                </a:solidFill>
              </a:rPr>
              <a:t>na poziomie DOBRYM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dirty="0">
                <a:solidFill>
                  <a:srgbClr val="FF0000"/>
                </a:solidFill>
              </a:rPr>
              <a:t>Na poziomie WYRÓŻNIAJĄCYM 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Dymek myśli: chmurka 4">
            <a:extLst>
              <a:ext uri="{FF2B5EF4-FFF2-40B4-BE49-F238E27FC236}">
                <a16:creationId xmlns:a16="http://schemas.microsoft.com/office/drawing/2014/main" id="{D5D6E5E9-0D48-4290-BF01-2B87A4A7A98B}"/>
              </a:ext>
            </a:extLst>
          </p:cNvPr>
          <p:cNvSpPr/>
          <p:nvPr/>
        </p:nvSpPr>
        <p:spPr bwMode="auto">
          <a:xfrm>
            <a:off x="1164523" y="405222"/>
            <a:ext cx="5925953" cy="4427621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 </a:t>
            </a:r>
            <a:r>
              <a:rPr lang="pl-PL" dirty="0">
                <a:latin typeface="Arial" charset="0"/>
              </a:rPr>
              <a:t>takie: </a:t>
            </a:r>
            <a:r>
              <a:rPr lang="pl-PL" b="1" dirty="0">
                <a:latin typeface="Arial" charset="0"/>
              </a:rPr>
              <a:t>rzetelnie realizować (..) zadania związane z zapewnieniem bezpieczeństwa uczniom w czasie zajęć organizowanych przez szkołę;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l-PL" dirty="0"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l-PL" dirty="0">
              <a:latin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dirty="0">
                <a:solidFill>
                  <a:srgbClr val="FF0000"/>
                </a:solidFill>
              </a:rPr>
              <a:t>na poziomie DOBRYM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dirty="0">
                <a:solidFill>
                  <a:srgbClr val="FF0000"/>
                </a:solidFill>
              </a:rPr>
              <a:t>Na poziomie WYRÓŻNIAJĄCYM 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l-PL" dirty="0"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BD1BEBF1-AD97-4038-A7E0-7383675956B0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5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84230254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w konkretnej szkole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  <a:hlinkClick r:id="rId4" action="ppaction://hlinkfile"/>
              </a:rPr>
              <a:t>Plakat 1</a:t>
            </a:r>
            <a:endParaRPr lang="pl-PL" altLang="pl-PL" sz="1800" b="1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  <a:hlinkClick r:id="rId5" action="ppaction://hlinkfile"/>
              </a:rPr>
              <a:t>Plakat 2</a:t>
            </a:r>
            <a:endParaRPr lang="pl-PL" altLang="pl-PL" sz="1800" dirty="0">
              <a:solidFill>
                <a:srgbClr val="00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6C2F601-4785-405C-8A80-4C2BAA938F5E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6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492272003"/>
      </p:ext>
    </p:extLst>
  </p:cSld>
  <p:clrMapOvr>
    <a:masterClrMapping/>
  </p:clrMapOvr>
  <p:transition spd="med"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1C3198C-A3EC-427B-92B3-314F2175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729" y="2687122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6B9CB6-6107-458A-AE1C-B68C14B6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842" y="268712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pl-PL" sz="1800">
              <a:solidFill>
                <a:srgbClr val="000000"/>
              </a:solidFill>
            </a:endParaRPr>
          </a:p>
        </p:txBody>
      </p:sp>
      <p:sp>
        <p:nvSpPr>
          <p:cNvPr id="37892" name="pole tekstowe 11">
            <a:extLst>
              <a:ext uri="{FF2B5EF4-FFF2-40B4-BE49-F238E27FC236}">
                <a16:creationId xmlns:a16="http://schemas.microsoft.com/office/drawing/2014/main" id="{9F695AF2-200D-46FA-A51C-26BFF3C9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84138"/>
            <a:ext cx="8964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2800" b="1" dirty="0">
                <a:solidFill>
                  <a:srgbClr val="000000"/>
                </a:solidFill>
              </a:rPr>
              <a:t>Ocena pracy nauczycieli – podstawy prawne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pl-PL" altLang="pl-PL" sz="1800" b="1" dirty="0">
              <a:solidFill>
                <a:srgbClr val="000000"/>
              </a:solidFill>
            </a:endParaRPr>
          </a:p>
        </p:txBody>
      </p:sp>
      <p:pic>
        <p:nvPicPr>
          <p:cNvPr id="37894" name="Obraz 7">
            <a:extLst>
              <a:ext uri="{FF2B5EF4-FFF2-40B4-BE49-F238E27FC236}">
                <a16:creationId xmlns:a16="http://schemas.microsoft.com/office/drawing/2014/main" id="{A1CCDEDC-737E-497D-8B8E-FF1333D9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6619876"/>
            <a:ext cx="6477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Prostokąt 1">
            <a:extLst>
              <a:ext uri="{FF2B5EF4-FFF2-40B4-BE49-F238E27FC236}">
                <a16:creationId xmlns:a16="http://schemas.microsoft.com/office/drawing/2014/main" id="{1A83F010-4BC9-4966-8011-D12D99EC7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534" y="1482291"/>
            <a:ext cx="1022203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KN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b="1" dirty="0">
                <a:solidFill>
                  <a:srgbClr val="000000"/>
                </a:solidFill>
              </a:rPr>
              <a:t>Art. 6a. </a:t>
            </a:r>
            <a:r>
              <a:rPr lang="pl-PL" altLang="pl-PL" sz="1800" dirty="0">
                <a:solidFill>
                  <a:srgbClr val="000000"/>
                </a:solidFill>
              </a:rPr>
              <a:t>1. Praca nauczyciela, z wyjątkiem pracy nauczyciela stażysty, podlega ocenie. </a:t>
            </a:r>
            <a:r>
              <a:rPr lang="pl-PL" altLang="pl-PL" sz="1800" b="1" dirty="0">
                <a:solidFill>
                  <a:srgbClr val="FF0000"/>
                </a:solidFill>
              </a:rPr>
              <a:t>Ocena pracy nauczyciela może być dokonana w każdym czasie, nie wcześniej jednak niż po upływie roku od dokonania oceny poprzedniej lub oceny dorobku zawodowego</a:t>
            </a:r>
            <a:r>
              <a:rPr lang="pl-PL" altLang="pl-PL" sz="1800" dirty="0">
                <a:solidFill>
                  <a:srgbClr val="FF0000"/>
                </a:solidFill>
              </a:rPr>
              <a:t>,</a:t>
            </a:r>
            <a:r>
              <a:rPr lang="pl-PL" altLang="pl-PL" sz="1800" dirty="0">
                <a:solidFill>
                  <a:srgbClr val="000000"/>
                </a:solidFill>
              </a:rPr>
              <a:t> o której mowa w art. 9c ust. 5a,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z inicjatywy dyrektora szkoły lub na wniosek: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1) nauczyciela;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2) organu sprawującego nadzór pedagogiczny, a w przypadku nauczycieli placówek doskonalenia nauczycieli - kuratora oświaty;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3) organu prowadzącego szkołę;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4) rady szkoły;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pl-PL" altLang="pl-PL" sz="1800" dirty="0">
                <a:solidFill>
                  <a:srgbClr val="000000"/>
                </a:solidFill>
              </a:rPr>
              <a:t>5) rady rodziców.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6C2F601-4785-405C-8A80-4C2BAA938F5E}"/>
              </a:ext>
            </a:extLst>
          </p:cNvPr>
          <p:cNvSpPr txBox="1"/>
          <p:nvPr/>
        </p:nvSpPr>
        <p:spPr>
          <a:xfrm>
            <a:off x="3009833" y="6584951"/>
            <a:ext cx="78867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Materiały OSKKO: 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http://www.oskko.edu.pl/szkolenia/</a:t>
            </a:r>
            <a:r>
              <a:rPr lang="pl-PL" sz="105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124028254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8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4040</Words>
  <Application>Microsoft Office PowerPoint</Application>
  <PresentationFormat>Panoramiczny</PresentationFormat>
  <Paragraphs>390</Paragraphs>
  <Slides>39</Slides>
  <Notes>39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1_Motyw pakietu Office</vt:lpstr>
      <vt:lpstr>Office Theme</vt:lpstr>
      <vt:lpstr>Projekt domyślny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Iza Leśniewska</dc:creator>
  <cp:lastModifiedBy>Iza Leśniewska</cp:lastModifiedBy>
  <cp:revision>53</cp:revision>
  <dcterms:created xsi:type="dcterms:W3CDTF">2019-11-17T17:11:52Z</dcterms:created>
  <dcterms:modified xsi:type="dcterms:W3CDTF">2020-02-29T09:23:06Z</dcterms:modified>
</cp:coreProperties>
</file>