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77"/>
  </p:notesMasterIdLst>
  <p:handoutMasterIdLst>
    <p:handoutMasterId r:id="rId78"/>
  </p:handoutMasterIdLst>
  <p:sldIdLst>
    <p:sldId id="640" r:id="rId2"/>
    <p:sldId id="641" r:id="rId3"/>
    <p:sldId id="642" r:id="rId4"/>
    <p:sldId id="643" r:id="rId5"/>
    <p:sldId id="644" r:id="rId6"/>
    <p:sldId id="634" r:id="rId7"/>
    <p:sldId id="648" r:id="rId8"/>
    <p:sldId id="635" r:id="rId9"/>
    <p:sldId id="638" r:id="rId10"/>
    <p:sldId id="598" r:id="rId11"/>
    <p:sldId id="645" r:id="rId12"/>
    <p:sldId id="609" r:id="rId13"/>
    <p:sldId id="605" r:id="rId14"/>
    <p:sldId id="599" r:id="rId15"/>
    <p:sldId id="606" r:id="rId16"/>
    <p:sldId id="602" r:id="rId17"/>
    <p:sldId id="608" r:id="rId18"/>
    <p:sldId id="639" r:id="rId19"/>
    <p:sldId id="548" r:id="rId20"/>
    <p:sldId id="565" r:id="rId21"/>
    <p:sldId id="587" r:id="rId22"/>
    <p:sldId id="564" r:id="rId23"/>
    <p:sldId id="566" r:id="rId24"/>
    <p:sldId id="582" r:id="rId25"/>
    <p:sldId id="584" r:id="rId26"/>
    <p:sldId id="612" r:id="rId27"/>
    <p:sldId id="646" r:id="rId28"/>
    <p:sldId id="652" r:id="rId29"/>
    <p:sldId id="656" r:id="rId30"/>
    <p:sldId id="683" r:id="rId31"/>
    <p:sldId id="684" r:id="rId32"/>
    <p:sldId id="685" r:id="rId33"/>
    <p:sldId id="686" r:id="rId34"/>
    <p:sldId id="674" r:id="rId35"/>
    <p:sldId id="655" r:id="rId36"/>
    <p:sldId id="654" r:id="rId37"/>
    <p:sldId id="688" r:id="rId38"/>
    <p:sldId id="689" r:id="rId39"/>
    <p:sldId id="690" r:id="rId40"/>
    <p:sldId id="691" r:id="rId41"/>
    <p:sldId id="693" r:id="rId42"/>
    <p:sldId id="692" r:id="rId43"/>
    <p:sldId id="687" r:id="rId44"/>
    <p:sldId id="682" r:id="rId45"/>
    <p:sldId id="658" r:id="rId46"/>
    <p:sldId id="681" r:id="rId47"/>
    <p:sldId id="659" r:id="rId48"/>
    <p:sldId id="701" r:id="rId49"/>
    <p:sldId id="710" r:id="rId50"/>
    <p:sldId id="694" r:id="rId51"/>
    <p:sldId id="673" r:id="rId52"/>
    <p:sldId id="696" r:id="rId53"/>
    <p:sldId id="697" r:id="rId54"/>
    <p:sldId id="715" r:id="rId55"/>
    <p:sldId id="700" r:id="rId56"/>
    <p:sldId id="698" r:id="rId57"/>
    <p:sldId id="716" r:id="rId58"/>
    <p:sldId id="695" r:id="rId59"/>
    <p:sldId id="665" r:id="rId60"/>
    <p:sldId id="703" r:id="rId61"/>
    <p:sldId id="704" r:id="rId62"/>
    <p:sldId id="708" r:id="rId63"/>
    <p:sldId id="706" r:id="rId64"/>
    <p:sldId id="707" r:id="rId65"/>
    <p:sldId id="705" r:id="rId66"/>
    <p:sldId id="713" r:id="rId67"/>
    <p:sldId id="714" r:id="rId68"/>
    <p:sldId id="699" r:id="rId69"/>
    <p:sldId id="672" r:id="rId70"/>
    <p:sldId id="712" r:id="rId71"/>
    <p:sldId id="702" r:id="rId72"/>
    <p:sldId id="711" r:id="rId73"/>
    <p:sldId id="717" r:id="rId74"/>
    <p:sldId id="709" r:id="rId75"/>
    <p:sldId id="417" r:id="rId76"/>
  </p:sldIdLst>
  <p:sldSz cx="9144000" cy="6858000" type="screen4x3"/>
  <p:notesSz cx="9945688" cy="6858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695" autoAdjust="0"/>
    <p:restoredTop sz="90104" autoAdjust="0"/>
  </p:normalViewPr>
  <p:slideViewPr>
    <p:cSldViewPr>
      <p:cViewPr varScale="1">
        <p:scale>
          <a:sx n="90" d="100"/>
          <a:sy n="90" d="100"/>
        </p:scale>
        <p:origin x="90" y="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31AE9-BC78-4CB6-8C13-AB8D1F385FA5}" type="datetimeFigureOut">
              <a:rPr lang="pl-PL" smtClean="0"/>
              <a:t>28.02.2019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1A4E8-E6BF-4A3C-AF00-C82D0505EC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548587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652104-898B-41E0-B010-A661B858C939}" type="datetimeFigureOut">
              <a:rPr lang="pl-PL" smtClean="0"/>
              <a:t>28.02.2019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3257550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994569" y="3257550"/>
            <a:ext cx="795655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9749B1-EE2E-4A9D-8E84-AF47F8624EC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7447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Zakładam</a:t>
            </a:r>
            <a:r>
              <a:rPr lang="pl-PL" baseline="0" dirty="0" smtClean="0"/>
              <a:t> w 2011 roku klub </a:t>
            </a:r>
          </a:p>
          <a:p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5276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pl-PL" b="1" dirty="0" smtClean="0"/>
              <a:t>2000 gier</a:t>
            </a:r>
          </a:p>
          <a:p>
            <a:pPr algn="ctr"/>
            <a:r>
              <a:rPr lang="pl-PL" b="1" dirty="0" smtClean="0"/>
              <a:t>200 wolontariuszy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43286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9749B1-EE2E-4A9D-8E84-AF47F8624EC4}" type="slidenum">
              <a:rPr lang="pl-PL" smtClean="0"/>
              <a:t>16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8294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rtlCol="0" anchor="b"/>
          <a:lstStyle>
            <a:lvl1pPr algn="ctr">
              <a:defRPr sz="45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 rtlCol="0"/>
          <a:lstStyle>
            <a:lvl1pPr marL="0" indent="0" algn="ctr">
              <a:buNone/>
              <a:defRPr sz="180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rtl="0"/>
            <a:r>
              <a:rPr lang="pl-PL" noProof="0" smtClean="0"/>
              <a:t>Kliknij, aby edytować styl wzorca podtytułu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E4DE9D3-6A6D-4A40-8FB7-F7D8C14A8FD8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7576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1171575" y="1825625"/>
            <a:ext cx="7343775" cy="4351338"/>
          </a:xfrm>
        </p:spPr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4A891E7-8078-4AC2-B10F-0619EB340AC8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683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pionowy — symbol zastępczy 2"/>
          <p:cNvSpPr>
            <a:spLocks noGrp="1"/>
          </p:cNvSpPr>
          <p:nvPr>
            <p:ph type="body" orient="vert" idx="1"/>
          </p:nvPr>
        </p:nvSpPr>
        <p:spPr>
          <a:xfrm>
            <a:off x="1171575" y="365125"/>
            <a:ext cx="5257800" cy="5811838"/>
          </a:xfrm>
        </p:spPr>
        <p:txBody>
          <a:bodyPr vert="eaVert"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110C27D-2503-46BA-A2B9-510F377A7C4F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5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8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99898C3-104F-42B1-90C3-091581F0DF67}" type="datetime1">
              <a:rPr lang="pl-PL" smtClean="0"/>
              <a:t>28.02.2019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209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5666DE0-264D-4D4A-8749-9971B40DB1A3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93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31244" y="1709738"/>
            <a:ext cx="7579343" cy="2862262"/>
          </a:xfrm>
        </p:spPr>
        <p:txBody>
          <a:bodyPr rtlCol="0" anchor="b"/>
          <a:lstStyle>
            <a:lvl1pPr>
              <a:defRPr sz="45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931244" y="4589464"/>
            <a:ext cx="7579343" cy="1500187"/>
          </a:xfrm>
        </p:spPr>
        <p:txBody>
          <a:bodyPr rtlCol="0"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B0483B-8C27-4825-AD91-1186EE3D49E8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423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sz="half" idx="1"/>
          </p:nvPr>
        </p:nvSpPr>
        <p:spPr>
          <a:xfrm>
            <a:off x="1177275" y="1825625"/>
            <a:ext cx="3566160" cy="4351338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4953994" y="1825625"/>
            <a:ext cx="3566160" cy="4351338"/>
          </a:xfrm>
        </p:spPr>
        <p:txBody>
          <a:bodyPr rtlCol="0"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F79C7A-43A7-45B7-8273-FBC4A7A36E4B}" type="datetime1">
              <a:rPr lang="pl-PL" smtClean="0"/>
              <a:t>28.02.2019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277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43075" y="274638"/>
            <a:ext cx="6767513" cy="1143000"/>
          </a:xfrm>
        </p:spPr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71575" y="1489075"/>
            <a:ext cx="356616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4" name="Zawartość — symbol zastępczy 3"/>
          <p:cNvSpPr>
            <a:spLocks noGrp="1"/>
          </p:cNvSpPr>
          <p:nvPr>
            <p:ph sz="half" idx="2"/>
          </p:nvPr>
        </p:nvSpPr>
        <p:spPr>
          <a:xfrm>
            <a:off x="1171575" y="2193926"/>
            <a:ext cx="3566160" cy="3978275"/>
          </a:xfrm>
        </p:spPr>
        <p:txBody>
          <a:bodyPr rtlCol="0"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5" name="Tekst — symbol zastępczy 4"/>
          <p:cNvSpPr>
            <a:spLocks noGrp="1"/>
          </p:cNvSpPr>
          <p:nvPr>
            <p:ph type="body" sz="quarter" idx="3"/>
          </p:nvPr>
        </p:nvSpPr>
        <p:spPr>
          <a:xfrm>
            <a:off x="4949190" y="1489075"/>
            <a:ext cx="356616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1800" b="0">
                <a:solidFill>
                  <a:schemeClr val="accent3">
                    <a:lumMod val="5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6" name="Zawartość — symbol zastępczy 5"/>
          <p:cNvSpPr>
            <a:spLocks noGrp="1"/>
          </p:cNvSpPr>
          <p:nvPr>
            <p:ph sz="quarter" idx="4"/>
          </p:nvPr>
        </p:nvSpPr>
        <p:spPr>
          <a:xfrm>
            <a:off x="4949190" y="2193926"/>
            <a:ext cx="3566160" cy="3978275"/>
          </a:xfrm>
        </p:spPr>
        <p:txBody>
          <a:bodyPr rtlCol="0"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7" name="Data — symbol zastępczy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320AA25-5A3D-404D-9DBA-0384B905722F}" type="datetime1">
              <a:rPr lang="pl-PL" smtClean="0"/>
              <a:t>28.02.2019</a:t>
            </a:fld>
            <a:endParaRPr lang="pl-PL"/>
          </a:p>
        </p:txBody>
      </p:sp>
      <p:sp>
        <p:nvSpPr>
          <p:cNvPr id="8" name="Stopka — symbol zastępczy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9" name="Numer slajdu — symbol zastępczy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30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Data — symbol zastępczy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2556559-E1C3-4258-AF92-A87D3D80E01F}" type="datetime1">
              <a:rPr lang="pl-PL" smtClean="0"/>
              <a:t>28.02.2019</a:t>
            </a:fld>
            <a:endParaRPr lang="pl-PL"/>
          </a:p>
        </p:txBody>
      </p:sp>
      <p:sp>
        <p:nvSpPr>
          <p:cNvPr id="4" name="Stopka — symbol zastępczy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5" name="Numer slajdu — symbol zastępczy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3277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 — symbol zastępczy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B706493-90B2-4DA1-A31A-2447B5A2CFAE}" type="datetime1">
              <a:rPr lang="pl-PL" smtClean="0"/>
              <a:t>28.02.2019</a:t>
            </a:fld>
            <a:endParaRPr lang="pl-PL"/>
          </a:p>
        </p:txBody>
      </p:sp>
      <p:sp>
        <p:nvSpPr>
          <p:cNvPr id="3" name="Stopka — symbol zastępczy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302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Zawartość — symbol zastępczy 2"/>
          <p:cNvSpPr>
            <a:spLocks noGrp="1"/>
          </p:cNvSpPr>
          <p:nvPr>
            <p:ph idx="1"/>
          </p:nvPr>
        </p:nvSpPr>
        <p:spPr>
          <a:xfrm>
            <a:off x="4259179" y="987426"/>
            <a:ext cx="4257362" cy="4873625"/>
          </a:xfrm>
        </p:spPr>
        <p:txBody>
          <a:bodyPr rtlCol="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  <a:p>
            <a:pPr lvl="1" rtl="0"/>
            <a:r>
              <a:rPr lang="pl-PL" noProof="0" smtClean="0"/>
              <a:t>Drugi poziom</a:t>
            </a:r>
          </a:p>
          <a:p>
            <a:pPr lvl="2" rtl="0"/>
            <a:r>
              <a:rPr lang="pl-PL" noProof="0" smtClean="0"/>
              <a:t>Trzeci poziom</a:t>
            </a:r>
          </a:p>
          <a:p>
            <a:pPr lvl="3" rtl="0"/>
            <a:r>
              <a:rPr lang="pl-PL" noProof="0" smtClean="0"/>
              <a:t>Czwarty poziom</a:t>
            </a:r>
          </a:p>
          <a:p>
            <a:pPr lvl="4" rtl="0"/>
            <a:r>
              <a:rPr lang="pl-PL" noProof="0" smtClean="0"/>
              <a:t>Piąty poziom</a:t>
            </a:r>
            <a:endParaRPr lang="pl-PL" noProof="0" dirty="0"/>
          </a:p>
        </p:txBody>
      </p:sp>
      <p:sp>
        <p:nvSpPr>
          <p:cNvPr id="4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4D50B8-D360-46ED-8935-A66972BC4F6E}" type="datetime1">
              <a:rPr lang="pl-PL" smtClean="0"/>
              <a:t>28.02.2019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79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>
            <a:spLocks noGrp="1"/>
          </p:cNvSpPr>
          <p:nvPr>
            <p:ph type="title"/>
          </p:nvPr>
        </p:nvSpPr>
        <p:spPr>
          <a:xfrm>
            <a:off x="1171575" y="457200"/>
            <a:ext cx="2949178" cy="1600200"/>
          </a:xfrm>
        </p:spPr>
        <p:txBody>
          <a:bodyPr rtlCol="0" anchor="b"/>
          <a:lstStyle>
            <a:lvl1pPr>
              <a:defRPr sz="2400"/>
            </a:lvl1pPr>
          </a:lstStyle>
          <a:p>
            <a:pPr rtl="0"/>
            <a:r>
              <a:rPr lang="pl-PL" noProof="0" smtClean="0"/>
              <a:t>Kliknij, aby edytować styl</a:t>
            </a:r>
            <a:endParaRPr lang="pl-PL" noProof="0" dirty="0"/>
          </a:p>
        </p:txBody>
      </p:sp>
      <p:sp>
        <p:nvSpPr>
          <p:cNvPr id="3" name="Obraz — symbol zastępczy 2" descr="Pusty symbol zastępczy pozwalający dodać obraz. Kliknij symbol zastępczy i wybierz obraz, który chcesz dodać"/>
          <p:cNvSpPr>
            <a:spLocks noGrp="1"/>
          </p:cNvSpPr>
          <p:nvPr>
            <p:ph type="pic" idx="1"/>
          </p:nvPr>
        </p:nvSpPr>
        <p:spPr>
          <a:xfrm>
            <a:off x="4259178" y="987426"/>
            <a:ext cx="4258818" cy="4873625"/>
          </a:xfrm>
        </p:spPr>
        <p:txBody>
          <a:bodyPr rtlCol="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rtl="0"/>
            <a:r>
              <a:rPr lang="pl-PL" noProof="0" smtClean="0"/>
              <a:t>Kliknij ikonę, aby dodać obraz</a:t>
            </a:r>
            <a:endParaRPr lang="pl-PL" noProof="0" dirty="0"/>
          </a:p>
        </p:txBody>
      </p:sp>
      <p:sp>
        <p:nvSpPr>
          <p:cNvPr id="8" name="Tekst — symbol zastępczy 3"/>
          <p:cNvSpPr>
            <a:spLocks noGrp="1"/>
          </p:cNvSpPr>
          <p:nvPr>
            <p:ph type="body" sz="half" idx="2"/>
          </p:nvPr>
        </p:nvSpPr>
        <p:spPr>
          <a:xfrm>
            <a:off x="1171575" y="2101850"/>
            <a:ext cx="2949178" cy="3759200"/>
          </a:xfrm>
        </p:spPr>
        <p:txBody>
          <a:bodyPr rtlCol="0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rtl="0"/>
            <a:r>
              <a:rPr lang="pl-PL" noProof="0" smtClean="0"/>
              <a:t>Kliknij, aby edytować style wzorca tekstu</a:t>
            </a:r>
          </a:p>
        </p:txBody>
      </p:sp>
      <p:sp>
        <p:nvSpPr>
          <p:cNvPr id="5" name="Data — symbol zastępczy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6F9EA6D-16F0-4651-AD47-1CD6F183DC00}" type="datetime1">
              <a:rPr lang="pl-PL" smtClean="0"/>
              <a:t>28.02.2019</a:t>
            </a:fld>
            <a:endParaRPr lang="pl-PL"/>
          </a:p>
        </p:txBody>
      </p:sp>
      <p:sp>
        <p:nvSpPr>
          <p:cNvPr id="6" name="Stopka — symbol zastępczy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pl-PL"/>
          </a:p>
        </p:txBody>
      </p:sp>
      <p:sp>
        <p:nvSpPr>
          <p:cNvPr id="7" name="Numer slajdu — symbol zastępczy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69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— symbol zastępczy 1"/>
          <p:cNvSpPr>
            <a:spLocks noGrp="1"/>
          </p:cNvSpPr>
          <p:nvPr>
            <p:ph type="title"/>
          </p:nvPr>
        </p:nvSpPr>
        <p:spPr>
          <a:xfrm>
            <a:off x="1743075" y="365126"/>
            <a:ext cx="67722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pl-PL" noProof="0" dirty="0" smtClean="0"/>
              <a:t>Kliknij, aby edytować styl wzorca tytułu</a:t>
            </a:r>
            <a:endParaRPr lang="pl-PL" noProof="0" dirty="0"/>
          </a:p>
        </p:txBody>
      </p:sp>
      <p:sp>
        <p:nvSpPr>
          <p:cNvPr id="3" name="Tekst — symbol zastępczy 2"/>
          <p:cNvSpPr>
            <a:spLocks noGrp="1"/>
          </p:cNvSpPr>
          <p:nvPr>
            <p:ph type="body" idx="1"/>
          </p:nvPr>
        </p:nvSpPr>
        <p:spPr>
          <a:xfrm>
            <a:off x="1171575" y="1825625"/>
            <a:ext cx="73437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pl-PL" noProof="0" dirty="0" smtClean="0"/>
              <a:t>Kliknij, aby edytować style wzorca tekstu</a:t>
            </a:r>
          </a:p>
          <a:p>
            <a:pPr lvl="1" rtl="0"/>
            <a:r>
              <a:rPr lang="pl-PL" noProof="0" dirty="0" smtClean="0"/>
              <a:t>Drugi poziom</a:t>
            </a:r>
          </a:p>
          <a:p>
            <a:pPr lvl="2" rtl="0"/>
            <a:r>
              <a:rPr lang="pl-PL" noProof="0" dirty="0" smtClean="0"/>
              <a:t>Trzeci poziom</a:t>
            </a:r>
          </a:p>
          <a:p>
            <a:pPr lvl="3" rtl="0"/>
            <a:r>
              <a:rPr lang="pl-PL" noProof="0" dirty="0" smtClean="0"/>
              <a:t>Czwarty poziom</a:t>
            </a:r>
          </a:p>
          <a:p>
            <a:pPr lvl="4" rtl="0"/>
            <a:r>
              <a:rPr lang="pl-PL" noProof="0" dirty="0" smtClean="0"/>
              <a:t>Piąty poziom</a:t>
            </a:r>
            <a:endParaRPr lang="pl-PL" noProof="0" dirty="0"/>
          </a:p>
        </p:txBody>
      </p:sp>
      <p:sp>
        <p:nvSpPr>
          <p:cNvPr id="4" name="Data — symbol zastępczy 3"/>
          <p:cNvSpPr>
            <a:spLocks noGrp="1"/>
          </p:cNvSpPr>
          <p:nvPr>
            <p:ph type="dt" sz="half" idx="2"/>
          </p:nvPr>
        </p:nvSpPr>
        <p:spPr>
          <a:xfrm>
            <a:off x="1171575" y="6356351"/>
            <a:ext cx="19145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B99898C3-104F-42B1-90C3-091581F0DF67}" type="datetime1">
              <a:rPr lang="pl-PL" smtClean="0"/>
              <a:t>28.02.2019</a:t>
            </a:fld>
            <a:endParaRPr lang="pl-PL"/>
          </a:p>
        </p:txBody>
      </p:sp>
      <p:sp>
        <p:nvSpPr>
          <p:cNvPr id="5" name="Stopka — symbol zastępczy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Numer slajdu — symbol zastępczy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6354DCA-E69A-4F7E-955E-D79FA38DEA9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0474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1464">
          <p15:clr>
            <a:srgbClr val="F26B43"/>
          </p15:clr>
        </p15:guide>
        <p15:guide id="4" pos="7152">
          <p15:clr>
            <a:srgbClr val="F26B43"/>
          </p15:clr>
        </p15:guide>
        <p15:guide id="5" pos="984">
          <p15:clr>
            <a:srgbClr val="F26B43"/>
          </p15:clr>
        </p15:guide>
        <p15:guide id="6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8424936" cy="2777663"/>
          </a:xfrm>
        </p:spPr>
        <p:txBody>
          <a:bodyPr>
            <a:noAutofit/>
          </a:bodyPr>
          <a:lstStyle/>
          <a:p>
            <a:r>
              <a:rPr lang="pl-PL" sz="5000" dirty="0" smtClean="0"/>
              <a:t>Gry planszowe – narzędzie diagnostyczne i profilaktyczne w edukacji dzieci i młodzieży</a:t>
            </a:r>
            <a:endParaRPr lang="pl-PL" sz="5000" dirty="0"/>
          </a:p>
        </p:txBody>
      </p:sp>
      <p:sp>
        <p:nvSpPr>
          <p:cNvPr id="5" name="Podtytuł 4"/>
          <p:cNvSpPr>
            <a:spLocks noGrp="1"/>
          </p:cNvSpPr>
          <p:nvPr>
            <p:ph type="subTitle" idx="1"/>
          </p:nvPr>
        </p:nvSpPr>
        <p:spPr>
          <a:xfrm>
            <a:off x="3419872" y="6237312"/>
            <a:ext cx="2708290" cy="460907"/>
          </a:xfrm>
        </p:spPr>
        <p:txBody>
          <a:bodyPr>
            <a:noAutofit/>
          </a:bodyPr>
          <a:lstStyle/>
          <a:p>
            <a:r>
              <a:rPr lang="pl-PL" sz="2400" dirty="0" smtClean="0"/>
              <a:t>Sławek Wiechowski</a:t>
            </a:r>
            <a:endParaRPr lang="pl-PL" sz="2400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788" y="366295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07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835695" y="152636"/>
            <a:ext cx="5400600" cy="1224136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Gry to doskonała </a:t>
            </a:r>
            <a:br>
              <a:rPr lang="pl-PL" b="1" dirty="0" smtClean="0"/>
            </a:br>
            <a:r>
              <a:rPr lang="pl-PL" b="1" dirty="0" smtClean="0"/>
              <a:t>nauka przez zabawę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2" b="5520"/>
          <a:stretch/>
        </p:blipFill>
        <p:spPr>
          <a:xfrm>
            <a:off x="1259632" y="1484784"/>
            <a:ext cx="6912768" cy="4637681"/>
          </a:xfrm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976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3"/>
          <p:cNvSpPr txBox="1">
            <a:spLocks/>
          </p:cNvSpPr>
          <p:nvPr/>
        </p:nvSpPr>
        <p:spPr>
          <a:xfrm>
            <a:off x="971600" y="2132856"/>
            <a:ext cx="7704856" cy="2078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45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„Rozwijają”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44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272808" cy="792088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Rozwijają logiczne myślenie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5" b="5383"/>
          <a:stretch/>
        </p:blipFill>
        <p:spPr>
          <a:xfrm>
            <a:off x="755576" y="1412776"/>
            <a:ext cx="7824837" cy="4592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5515" y="116632"/>
            <a:ext cx="8640960" cy="1080120"/>
          </a:xfrm>
        </p:spPr>
        <p:txBody>
          <a:bodyPr>
            <a:normAutofit/>
          </a:bodyPr>
          <a:lstStyle/>
          <a:p>
            <a:pPr algn="ctr"/>
            <a:r>
              <a:rPr lang="pl-PL" b="1" dirty="0"/>
              <a:t>Rozwijają sferę emocjonalną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6" b="15722"/>
          <a:stretch/>
        </p:blipFill>
        <p:spPr>
          <a:xfrm>
            <a:off x="755576" y="1340768"/>
            <a:ext cx="7848872" cy="4700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13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480719" cy="1210146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Rozwijają koncentracje uwagi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98786"/>
            <a:ext cx="7056784" cy="4704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129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23527" y="260648"/>
            <a:ext cx="8424936" cy="1008112"/>
          </a:xfrm>
        </p:spPr>
        <p:txBody>
          <a:bodyPr/>
          <a:lstStyle/>
          <a:p>
            <a:pPr algn="ctr"/>
            <a:r>
              <a:rPr lang="pl-PL" b="1" dirty="0" smtClean="0"/>
              <a:t>Rozwijają </a:t>
            </a:r>
            <a:r>
              <a:rPr lang="pl-PL" b="1" dirty="0"/>
              <a:t>wyobraźnię </a:t>
            </a: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38" b="10260"/>
          <a:stretch/>
        </p:blipFill>
        <p:spPr>
          <a:xfrm>
            <a:off x="755576" y="1556792"/>
            <a:ext cx="7852325" cy="4057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586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11659" y="262623"/>
            <a:ext cx="6048672" cy="1066130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Uczą rywalizacji</a:t>
            </a:r>
            <a:endParaRPr lang="pl-PL" b="1" dirty="0"/>
          </a:p>
        </p:txBody>
      </p:sp>
      <p:pic>
        <p:nvPicPr>
          <p:cNvPr id="6" name="Symbol zastępczy zawartości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671" y="1412776"/>
            <a:ext cx="5931660" cy="4450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5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39552" y="275443"/>
            <a:ext cx="8064896" cy="1143000"/>
          </a:xfrm>
        </p:spPr>
        <p:txBody>
          <a:bodyPr>
            <a:normAutofit/>
          </a:bodyPr>
          <a:lstStyle/>
          <a:p>
            <a:pPr lvl="0" algn="ctr"/>
            <a:r>
              <a:rPr lang="pl-PL" b="1" dirty="0" smtClean="0"/>
              <a:t>Uczą współpracy, czyli kooperacji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7"/>
          <a:stretch/>
        </p:blipFill>
        <p:spPr>
          <a:xfrm>
            <a:off x="1079612" y="1418443"/>
            <a:ext cx="6984776" cy="4497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2" descr="Znalezione obrazy dla zapytania a-z centrum rozwoj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943" y="6309320"/>
            <a:ext cx="1536105" cy="41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38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  <p:sp>
        <p:nvSpPr>
          <p:cNvPr id="5" name="Tytuł 3"/>
          <p:cNvSpPr txBox="1">
            <a:spLocks/>
          </p:cNvSpPr>
          <p:nvPr/>
        </p:nvSpPr>
        <p:spPr>
          <a:xfrm>
            <a:off x="827584" y="2204864"/>
            <a:ext cx="7704856" cy="20783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685800" rtl="0" eaLnBrk="1" latinLnBrk="0" hangingPunct="1">
              <a:spcBef>
                <a:spcPct val="0"/>
              </a:spcBef>
              <a:buNone/>
              <a:defRPr sz="45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„Wychowują”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1507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730366" cy="709865"/>
          </a:xfrm>
        </p:spPr>
        <p:txBody>
          <a:bodyPr/>
          <a:lstStyle/>
          <a:p>
            <a:pPr algn="ctr"/>
            <a:r>
              <a:rPr lang="pl-PL" b="1" dirty="0" smtClean="0"/>
              <a:t>Wolontariat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1" b="19794"/>
          <a:stretch/>
        </p:blipFill>
        <p:spPr>
          <a:xfrm>
            <a:off x="860548" y="1920820"/>
            <a:ext cx="8054610" cy="3168352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053" y="609940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7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894865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3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394949" y="332656"/>
            <a:ext cx="4714142" cy="709865"/>
          </a:xfrm>
        </p:spPr>
        <p:txBody>
          <a:bodyPr/>
          <a:lstStyle/>
          <a:p>
            <a:pPr algn="ctr"/>
            <a:r>
              <a:rPr lang="pl-PL" b="1" dirty="0" smtClean="0"/>
              <a:t>Sędziują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t="4998" r="4167" b="15043"/>
          <a:stretch/>
        </p:blipFill>
        <p:spPr>
          <a:xfrm>
            <a:off x="1187624" y="1412776"/>
            <a:ext cx="7560840" cy="4320480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220" y="6076074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3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ymbol zastępczy zawartości 3"/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4" b="17325"/>
          <a:stretch/>
        </p:blipFill>
        <p:spPr>
          <a:xfrm>
            <a:off x="899592" y="1844824"/>
            <a:ext cx="7866609" cy="3528392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sp>
        <p:nvSpPr>
          <p:cNvPr id="6" name="Tytuł 1"/>
          <p:cNvSpPr txBox="1">
            <a:spLocks/>
          </p:cNvSpPr>
          <p:nvPr/>
        </p:nvSpPr>
        <p:spPr>
          <a:xfrm>
            <a:off x="2051720" y="332656"/>
            <a:ext cx="4714142" cy="70986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b="1" dirty="0" smtClean="0"/>
              <a:t>Tłumaczą gry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18479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1379513" y="486887"/>
            <a:ext cx="6730366" cy="709865"/>
          </a:xfrm>
        </p:spPr>
        <p:txBody>
          <a:bodyPr/>
          <a:lstStyle/>
          <a:p>
            <a:pPr algn="ctr"/>
            <a:r>
              <a:rPr lang="pl-PL" b="1" dirty="0" smtClean="0"/>
              <a:t>Odpowiedzialność</a:t>
            </a:r>
            <a:endParaRPr lang="pl-PL" b="1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1" b="3703"/>
          <a:stretch/>
        </p:blipFill>
        <p:spPr>
          <a:xfrm>
            <a:off x="1187624" y="1412776"/>
            <a:ext cx="7607804" cy="4320480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69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347713" cy="760584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Pomoc podczas festiwali</a:t>
            </a:r>
            <a:endParaRPr lang="pl-PL" b="1" dirty="0"/>
          </a:p>
        </p:txBody>
      </p:sp>
      <p:pic>
        <p:nvPicPr>
          <p:cNvPr id="5" name="Symbol zastępczy zawartości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b="5501"/>
          <a:stretch/>
        </p:blipFill>
        <p:spPr>
          <a:xfrm>
            <a:off x="1043608" y="1367432"/>
            <a:ext cx="7828870" cy="4104456"/>
          </a:xfr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922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118555" y="260648"/>
            <a:ext cx="4834880" cy="1143000"/>
          </a:xfrm>
        </p:spPr>
        <p:txBody>
          <a:bodyPr/>
          <a:lstStyle/>
          <a:p>
            <a:pPr algn="ctr"/>
            <a:r>
              <a:rPr lang="pl-PL" b="1" dirty="0" smtClean="0"/>
              <a:t>Prowadzenie zajęć</a:t>
            </a:r>
            <a:endParaRPr lang="pl-PL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9" b="7692"/>
          <a:stretch/>
        </p:blipFill>
        <p:spPr bwMode="auto">
          <a:xfrm>
            <a:off x="1331640" y="1403648"/>
            <a:ext cx="6767685" cy="439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897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1268760"/>
            <a:ext cx="6048672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098068" y="332656"/>
            <a:ext cx="4834880" cy="638944"/>
          </a:xfrm>
        </p:spPr>
        <p:txBody>
          <a:bodyPr/>
          <a:lstStyle/>
          <a:p>
            <a:pPr algn="ctr"/>
            <a:r>
              <a:rPr lang="pl-PL" b="1" dirty="0" smtClean="0"/>
              <a:t>Animacja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26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39" r="7595" b="10549"/>
          <a:stretch/>
        </p:blipFill>
        <p:spPr bwMode="auto">
          <a:xfrm>
            <a:off x="1475656" y="1340768"/>
            <a:ext cx="6768752" cy="445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267744" y="332656"/>
            <a:ext cx="4834880" cy="710952"/>
          </a:xfrm>
        </p:spPr>
        <p:txBody>
          <a:bodyPr/>
          <a:lstStyle/>
          <a:p>
            <a:pPr algn="ctr"/>
            <a:r>
              <a:rPr lang="pl-PL" b="1" dirty="0" smtClean="0"/>
              <a:t>Warsztaty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97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9672" y="995566"/>
            <a:ext cx="6336704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1"/>
          <p:cNvSpPr>
            <a:spLocks noGrp="1"/>
          </p:cNvSpPr>
          <p:nvPr>
            <p:ph type="title"/>
          </p:nvPr>
        </p:nvSpPr>
        <p:spPr>
          <a:xfrm>
            <a:off x="2253160" y="229269"/>
            <a:ext cx="4834880" cy="766297"/>
          </a:xfrm>
        </p:spPr>
        <p:txBody>
          <a:bodyPr/>
          <a:lstStyle/>
          <a:p>
            <a:pPr algn="ctr"/>
            <a:r>
              <a:rPr lang="pl-PL" b="1" dirty="0" smtClean="0"/>
              <a:t>Praca</a:t>
            </a:r>
            <a:endParaRPr lang="pl-PL" b="1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0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124744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/>
              <a:t>Koordynacje ruchowo wzrokowa</a:t>
            </a: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91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75657" y="784641"/>
            <a:ext cx="3024336" cy="759618"/>
          </a:xfrm>
        </p:spPr>
        <p:txBody>
          <a:bodyPr/>
          <a:lstStyle/>
          <a:p>
            <a:r>
              <a:rPr lang="pl-PL" b="1" dirty="0" smtClean="0"/>
              <a:t>Palce w pralce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5927012" y="4184582"/>
            <a:ext cx="2952328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5-30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4-12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8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784641"/>
            <a:ext cx="3093118" cy="321297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76872"/>
            <a:ext cx="4106609" cy="290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046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47864" y="314400"/>
            <a:ext cx="2674640" cy="738336"/>
          </a:xfrm>
        </p:spPr>
        <p:txBody>
          <a:bodyPr/>
          <a:lstStyle/>
          <a:p>
            <a:pPr algn="ctr"/>
            <a:r>
              <a:rPr lang="pl-PL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Rok 2011</a:t>
            </a:r>
            <a:endParaRPr lang="pl-P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7" r="4732"/>
          <a:stretch/>
        </p:blipFill>
        <p:spPr>
          <a:xfrm>
            <a:off x="1043607" y="1359024"/>
            <a:ext cx="7356329" cy="4464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72" y="612988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6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124744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 smtClean="0"/>
              <a:t>Integracja sensoryczna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51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708920"/>
            <a:ext cx="6858000" cy="1296144"/>
          </a:xfrm>
        </p:spPr>
        <p:txBody>
          <a:bodyPr>
            <a:noAutofit/>
          </a:bodyPr>
          <a:lstStyle/>
          <a:p>
            <a:r>
              <a:rPr lang="pl-PL" sz="8000" dirty="0" smtClean="0"/>
              <a:t>Wzrok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17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797027" cy="759618"/>
          </a:xfrm>
        </p:spPr>
        <p:txBody>
          <a:bodyPr/>
          <a:lstStyle/>
          <a:p>
            <a:r>
              <a:rPr lang="pl-PL" b="1" dirty="0" smtClean="0"/>
              <a:t>Skubane kurczaki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201968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4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Simba</a:t>
            </a:r>
            <a:endParaRPr lang="pl-PL" dirty="0"/>
          </a:p>
          <a:p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026154"/>
            <a:ext cx="2217600" cy="739200"/>
          </a:xfrm>
          <a:prstGeom prst="rect">
            <a:avLst/>
          </a:prstGeom>
        </p:spPr>
      </p:pic>
      <p:pic>
        <p:nvPicPr>
          <p:cNvPr id="2052" name="Picture 4" descr="Znalezione obrazy dla zapytania skubane kurczaki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731" y="1578512"/>
            <a:ext cx="2865976" cy="284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541" y="2852936"/>
            <a:ext cx="4999596" cy="2773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2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033077" y="388568"/>
            <a:ext cx="2212851" cy="759618"/>
          </a:xfrm>
        </p:spPr>
        <p:txBody>
          <a:bodyPr/>
          <a:lstStyle/>
          <a:p>
            <a:r>
              <a:rPr lang="pl-PL" b="1" dirty="0" err="1" smtClean="0"/>
              <a:t>Dobble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201968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5-10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2-8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6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  <a:p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026154"/>
            <a:ext cx="2217600" cy="739200"/>
          </a:xfrm>
          <a:prstGeom prst="rect">
            <a:avLst/>
          </a:prstGeom>
        </p:spPr>
      </p:pic>
      <p:pic>
        <p:nvPicPr>
          <p:cNvPr id="3" name="Picture 2" descr="Znalezione obrazy dla zapytania dobble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907" y="1549326"/>
            <a:ext cx="3006340" cy="3062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48186"/>
            <a:ext cx="4032448" cy="45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8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Lisek urwisek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403648" y="5085184"/>
            <a:ext cx="3312368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5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Nasza Księgarnia</a:t>
            </a:r>
            <a:endParaRPr lang="pl-PL" dirty="0"/>
          </a:p>
          <a:p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68" y="1340768"/>
            <a:ext cx="2998821" cy="3096344"/>
          </a:xfrm>
          <a:prstGeom prst="rect">
            <a:avLst/>
          </a:prstGeom>
        </p:spPr>
      </p:pic>
      <p:pic>
        <p:nvPicPr>
          <p:cNvPr id="3074" name="Picture 2" descr="Znalezione obrazy dla zapytania lisek urwise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060848"/>
            <a:ext cx="4311738" cy="326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077" y="611880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755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Leo wybiera się do fryzjera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187624" y="5009387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2-5</a:t>
            </a:r>
          </a:p>
          <a:p>
            <a:r>
              <a:rPr lang="pl-PL" dirty="0"/>
              <a:t>Wiek od 6 lat</a:t>
            </a:r>
          </a:p>
          <a:p>
            <a:r>
              <a:rPr lang="pl-PL" dirty="0"/>
              <a:t>Wydawca: Wydawnictwo G3</a:t>
            </a:r>
          </a:p>
          <a:p>
            <a:endParaRPr lang="pl-PL" dirty="0"/>
          </a:p>
        </p:txBody>
      </p:sp>
      <p:pic>
        <p:nvPicPr>
          <p:cNvPr id="8" name="Obraz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59"/>
            <a:ext cx="2376264" cy="332430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294552"/>
            <a:ext cx="5227121" cy="3506923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614" y="6088662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93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797027" cy="759618"/>
          </a:xfrm>
        </p:spPr>
        <p:txBody>
          <a:bodyPr/>
          <a:lstStyle/>
          <a:p>
            <a:r>
              <a:rPr lang="pl-PL" b="1" dirty="0"/>
              <a:t>Tajemnicze drzwi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201968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15 min</a:t>
            </a:r>
          </a:p>
          <a:p>
            <a:r>
              <a:rPr lang="pl-PL" dirty="0"/>
              <a:t>Liczba graczy 1-8</a:t>
            </a:r>
          </a:p>
          <a:p>
            <a:r>
              <a:rPr lang="pl-PL" dirty="0"/>
              <a:t>Wiek od 5 lat</a:t>
            </a:r>
          </a:p>
          <a:p>
            <a:r>
              <a:rPr lang="pl-PL" dirty="0"/>
              <a:t>Wydawca: grykooperacyjne.pl</a:t>
            </a:r>
          </a:p>
          <a:p>
            <a:endParaRPr lang="pl-PL" dirty="0"/>
          </a:p>
        </p:txBody>
      </p:sp>
      <p:pic>
        <p:nvPicPr>
          <p:cNvPr id="7" name="Obraz 6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73976" y="1628800"/>
            <a:ext cx="2649952" cy="26499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Znalezione obrazy dla zapytania Tajemne drzwi g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092274"/>
            <a:ext cx="4913462" cy="491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6026154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75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708920"/>
            <a:ext cx="6858000" cy="1296144"/>
          </a:xfrm>
        </p:spPr>
        <p:txBody>
          <a:bodyPr>
            <a:noAutofit/>
          </a:bodyPr>
          <a:lstStyle/>
          <a:p>
            <a:r>
              <a:rPr lang="pl-PL" sz="8000" dirty="0" smtClean="0"/>
              <a:t>Dotyk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9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Zamek </a:t>
            </a:r>
            <a:r>
              <a:rPr lang="pl-PL" b="1" dirty="0" err="1" smtClean="0"/>
              <a:t>Kasteliny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403648" y="5085184"/>
            <a:ext cx="23042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5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G3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187960"/>
            <a:ext cx="3189792" cy="3737818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1923"/>
            <a:ext cx="3737292" cy="424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4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Fumble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403648" y="5085184"/>
            <a:ext cx="23042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6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err="1" smtClean="0"/>
              <a:t>Tactic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797" y="1092274"/>
            <a:ext cx="2750965" cy="3789065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1628800"/>
            <a:ext cx="4630383" cy="463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4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347864" y="620688"/>
            <a:ext cx="2865066" cy="936104"/>
          </a:xfrm>
        </p:spPr>
        <p:txBody>
          <a:bodyPr>
            <a:normAutofit/>
          </a:bodyPr>
          <a:lstStyle/>
          <a:p>
            <a:pPr algn="ctr"/>
            <a:r>
              <a:rPr lang="pl-PL" b="1" dirty="0" smtClean="0"/>
              <a:t>Rok 2019</a:t>
            </a:r>
            <a:endParaRPr lang="pl-PL" b="1" dirty="0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6" t="26531" r="4884" b="26530"/>
          <a:stretch/>
        </p:blipFill>
        <p:spPr>
          <a:xfrm>
            <a:off x="819957" y="2241456"/>
            <a:ext cx="7920880" cy="30571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2123728" y="5445224"/>
            <a:ext cx="5745386" cy="10472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l-PL" b="1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972" y="612988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08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Cortex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319512" y="4906525"/>
            <a:ext cx="23042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2-6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8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1700808"/>
            <a:ext cx="2486912" cy="2486912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11501"/>
            <a:ext cx="4287112" cy="428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708920"/>
            <a:ext cx="6858000" cy="1296144"/>
          </a:xfrm>
        </p:spPr>
        <p:txBody>
          <a:bodyPr>
            <a:noAutofit/>
          </a:bodyPr>
          <a:lstStyle/>
          <a:p>
            <a:r>
              <a:rPr lang="pl-PL" sz="8000" dirty="0" smtClean="0"/>
              <a:t>Węch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74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dirty="0" smtClean="0"/>
              <a:t>Nos w nos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619672" y="5252007"/>
            <a:ext cx="2304256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1-4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4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Granna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414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56792"/>
            <a:ext cx="2644256" cy="2974788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20954"/>
            <a:ext cx="4215104" cy="421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01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708920"/>
            <a:ext cx="6858000" cy="1296144"/>
          </a:xfrm>
        </p:spPr>
        <p:txBody>
          <a:bodyPr>
            <a:noAutofit/>
          </a:bodyPr>
          <a:lstStyle/>
          <a:p>
            <a:r>
              <a:rPr lang="pl-PL" sz="8000" dirty="0" smtClean="0"/>
              <a:t>Zręczność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50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Smocza dolina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755576" y="2276872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613" y="1092274"/>
            <a:ext cx="7592561" cy="5068034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3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Merlin </a:t>
            </a:r>
            <a:r>
              <a:rPr lang="pl-PL" b="1" dirty="0" err="1"/>
              <a:t>Zinzin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43608" y="4869160"/>
            <a:ext cx="28803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2-8</a:t>
            </a:r>
          </a:p>
          <a:p>
            <a:r>
              <a:rPr lang="pl-PL" dirty="0"/>
              <a:t>Wiek od 7 lat</a:t>
            </a:r>
          </a:p>
          <a:p>
            <a:r>
              <a:rPr lang="pl-PL" dirty="0"/>
              <a:t>Wydawca: hobbity.eu</a:t>
            </a:r>
          </a:p>
          <a:p>
            <a:endParaRPr lang="pl-PL" dirty="0"/>
          </a:p>
        </p:txBody>
      </p:sp>
      <p:pic>
        <p:nvPicPr>
          <p:cNvPr id="8" name="Obraz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46" y="1484783"/>
            <a:ext cx="2062877" cy="3224287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781200"/>
            <a:ext cx="5112603" cy="3007915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083736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64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403648" y="2132856"/>
            <a:ext cx="6858000" cy="2592288"/>
          </a:xfrm>
        </p:spPr>
        <p:txBody>
          <a:bodyPr>
            <a:noAutofit/>
          </a:bodyPr>
          <a:lstStyle/>
          <a:p>
            <a:r>
              <a:rPr lang="pl-PL" sz="8000" dirty="0" smtClean="0"/>
              <a:t>Półkulowość</a:t>
            </a:r>
            <a:br>
              <a:rPr lang="pl-PL" sz="8000" dirty="0" smtClean="0"/>
            </a:br>
            <a:r>
              <a:rPr lang="pl-PL" sz="8000" dirty="0" smtClean="0"/>
              <a:t>mózgu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04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Magic </a:t>
            </a:r>
            <a:r>
              <a:rPr lang="pl-PL" b="1" dirty="0" err="1"/>
              <a:t>Maze</a:t>
            </a:r>
            <a:r>
              <a:rPr lang="pl-PL" b="1" dirty="0"/>
              <a:t> – weź i </a:t>
            </a:r>
            <a:r>
              <a:rPr lang="pl-PL" b="1" dirty="0" smtClean="0"/>
              <a:t>czmychaj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1-8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8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err="1" smtClean="0"/>
              <a:t>Lacerta</a:t>
            </a:r>
            <a:endParaRPr lang="pl-PL" dirty="0"/>
          </a:p>
          <a:p>
            <a:endParaRPr lang="pl-PL" dirty="0"/>
          </a:p>
        </p:txBody>
      </p:sp>
      <p:pic>
        <p:nvPicPr>
          <p:cNvPr id="4098" name="Picture 2" descr="Znalezione obrazy dla zapytania magic maze 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114" y="1092274"/>
            <a:ext cx="4266702" cy="426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723" y="2619835"/>
            <a:ext cx="5122387" cy="2768858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96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Wiewióry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228184" y="5104304"/>
            <a:ext cx="280831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10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6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04664"/>
            <a:ext cx="2947724" cy="4293096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93" y="1315264"/>
            <a:ext cx="458112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256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Duuuszki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228184" y="5104304"/>
            <a:ext cx="2808312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2-8</a:t>
            </a:r>
            <a:endParaRPr lang="pl-PL" dirty="0"/>
          </a:p>
          <a:p>
            <a:r>
              <a:rPr lang="pl-PL" dirty="0"/>
              <a:t>Wiek od 8</a:t>
            </a:r>
            <a:r>
              <a:rPr lang="pl-PL" dirty="0" smtClean="0"/>
              <a:t> </a:t>
            </a:r>
            <a:r>
              <a:rPr lang="pl-PL" dirty="0"/>
              <a:t>lat</a:t>
            </a:r>
          </a:p>
          <a:p>
            <a:r>
              <a:rPr lang="pl-PL" dirty="0"/>
              <a:t>Wydawca: </a:t>
            </a:r>
            <a:r>
              <a:rPr lang="pl-PL" dirty="0" smtClean="0"/>
              <a:t>Egmont</a:t>
            </a:r>
            <a:endParaRPr lang="pl-PL" dirty="0"/>
          </a:p>
          <a:p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91286"/>
            <a:ext cx="3229006" cy="3365683"/>
          </a:xfrm>
          <a:prstGeom prst="rect">
            <a:avLst/>
          </a:prstGeom>
        </p:spPr>
      </p:pic>
      <p:pic>
        <p:nvPicPr>
          <p:cNvPr id="10242" name="Picture 2" descr="Znalezione obrazy dla zapytania DUUUSZKI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2736304" cy="242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Znalezione obrazy dla zapytania DUUUSZKI 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560" y="3311339"/>
            <a:ext cx="4372415" cy="2891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18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899592" y="365126"/>
            <a:ext cx="7776863" cy="2199778"/>
          </a:xfrm>
        </p:spPr>
        <p:txBody>
          <a:bodyPr>
            <a:noAutofit/>
          </a:bodyPr>
          <a:lstStyle/>
          <a:p>
            <a:pPr algn="ctr"/>
            <a:r>
              <a:rPr lang="pl-PL" sz="6000" b="1" dirty="0" smtClean="0"/>
              <a:t>Dlaczego </a:t>
            </a:r>
            <a:br>
              <a:rPr lang="pl-PL" sz="6000" b="1" dirty="0" smtClean="0"/>
            </a:br>
            <a:r>
              <a:rPr lang="pl-PL" sz="6000" b="1" dirty="0" smtClean="0"/>
              <a:t>gry planszowe?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907704" y="2996952"/>
            <a:ext cx="5904656" cy="2736304"/>
          </a:xfrm>
        </p:spPr>
        <p:txBody>
          <a:bodyPr>
            <a:normAutofit/>
          </a:bodyPr>
          <a:lstStyle/>
          <a:p>
            <a:r>
              <a:rPr lang="pl-PL" sz="4800" dirty="0" smtClean="0"/>
              <a:t>Bawią </a:t>
            </a:r>
          </a:p>
          <a:p>
            <a:r>
              <a:rPr lang="pl-PL" sz="4800" dirty="0" smtClean="0"/>
              <a:t>Rozwijają </a:t>
            </a:r>
          </a:p>
          <a:p>
            <a:r>
              <a:rPr lang="pl-PL" sz="4800" dirty="0" smtClean="0"/>
              <a:t>Wychowują</a:t>
            </a:r>
            <a:endParaRPr lang="pl-PL" sz="4800" dirty="0"/>
          </a:p>
        </p:txBody>
      </p:sp>
    </p:spTree>
    <p:extLst>
      <p:ext uri="{BB962C8B-B14F-4D97-AF65-F5344CB8AC3E}">
        <p14:creationId xmlns:p14="http://schemas.microsoft.com/office/powerpoint/2010/main" val="282597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124744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 smtClean="0"/>
              <a:t>Integracja emocjonalna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15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292971" cy="759618"/>
          </a:xfrm>
        </p:spPr>
        <p:txBody>
          <a:bodyPr>
            <a:normAutofit fontScale="90000"/>
          </a:bodyPr>
          <a:lstStyle/>
          <a:p>
            <a:r>
              <a:rPr lang="pl-PL" b="1" dirty="0" smtClean="0"/>
              <a:t>Gra na emocjach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3-10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10 </a:t>
            </a:r>
            <a:r>
              <a:rPr lang="pl-PL" dirty="0"/>
              <a:t>lat</a:t>
            </a:r>
          </a:p>
          <a:p>
            <a:r>
              <a:rPr lang="pl-PL" dirty="0" smtClean="0"/>
              <a:t>Wydawca: Nasza księgarnia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67870"/>
            <a:ext cx="2217600" cy="73920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76" y="1484784"/>
            <a:ext cx="3487743" cy="3487743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888" y="1514299"/>
            <a:ext cx="3738048" cy="373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26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292971" cy="759618"/>
          </a:xfrm>
        </p:spPr>
        <p:txBody>
          <a:bodyPr>
            <a:normAutofit/>
          </a:bodyPr>
          <a:lstStyle/>
          <a:p>
            <a:r>
              <a:rPr lang="pl-PL" b="1" dirty="0" err="1" smtClean="0"/>
              <a:t>Dixit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30 - 60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3-6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8 </a:t>
            </a:r>
            <a:r>
              <a:rPr lang="pl-PL" dirty="0"/>
              <a:t>lat</a:t>
            </a:r>
          </a:p>
          <a:p>
            <a:r>
              <a:rPr lang="pl-PL" dirty="0" smtClean="0"/>
              <a:t>Wydawca: Rebel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67870"/>
            <a:ext cx="2217600" cy="739200"/>
          </a:xfrm>
          <a:prstGeom prst="rect">
            <a:avLst/>
          </a:prstGeom>
        </p:spPr>
      </p:pic>
      <p:pic>
        <p:nvPicPr>
          <p:cNvPr id="5122" name="Picture 2" descr="Znalezione obrazy dla zapytania Dixit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82878"/>
            <a:ext cx="2448272" cy="299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Znalezione obrazy dla zapytania Dixit 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207" y="1854964"/>
            <a:ext cx="4487257" cy="308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60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292971" cy="759618"/>
          </a:xfrm>
        </p:spPr>
        <p:txBody>
          <a:bodyPr>
            <a:normAutofit/>
          </a:bodyPr>
          <a:lstStyle/>
          <a:p>
            <a:r>
              <a:rPr lang="pl-PL" b="1" dirty="0" smtClean="0"/>
              <a:t>Empatio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4-8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10 </a:t>
            </a:r>
            <a:r>
              <a:rPr lang="pl-PL" dirty="0"/>
              <a:t>lat</a:t>
            </a:r>
          </a:p>
          <a:p>
            <a:r>
              <a:rPr lang="pl-PL" dirty="0" smtClean="0"/>
              <a:t>Wydawca: Granna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6787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92274"/>
            <a:ext cx="3471752" cy="386104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230" y="2060848"/>
            <a:ext cx="3919363" cy="270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7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916832"/>
            <a:ext cx="6858000" cy="2376264"/>
          </a:xfrm>
        </p:spPr>
        <p:txBody>
          <a:bodyPr>
            <a:noAutofit/>
          </a:bodyPr>
          <a:lstStyle/>
          <a:p>
            <a:r>
              <a:rPr lang="pl-PL" sz="8000" dirty="0"/>
              <a:t>Rozwój </a:t>
            </a:r>
            <a:r>
              <a:rPr lang="pl-PL" sz="8000" dirty="0" smtClean="0"/>
              <a:t>wyobraźni 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99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3292971" cy="759618"/>
          </a:xfrm>
        </p:spPr>
        <p:txBody>
          <a:bodyPr>
            <a:normAutofit/>
          </a:bodyPr>
          <a:lstStyle/>
          <a:p>
            <a:r>
              <a:rPr lang="pl-PL" b="1" dirty="0" smtClean="0"/>
              <a:t>Story </a:t>
            </a:r>
            <a:r>
              <a:rPr lang="pl-PL" b="1" dirty="0" err="1" smtClean="0"/>
              <a:t>Cubes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1-90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6 </a:t>
            </a:r>
            <a:r>
              <a:rPr lang="pl-PL" dirty="0"/>
              <a:t>lat</a:t>
            </a:r>
          </a:p>
          <a:p>
            <a:r>
              <a:rPr lang="pl-PL" dirty="0" smtClean="0"/>
              <a:t>Wydawca: Rebel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67870"/>
            <a:ext cx="2217600" cy="739200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16632"/>
            <a:ext cx="7619047" cy="5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33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3292971" cy="759618"/>
          </a:xfrm>
        </p:spPr>
        <p:txBody>
          <a:bodyPr>
            <a:normAutofit/>
          </a:bodyPr>
          <a:lstStyle/>
          <a:p>
            <a:r>
              <a:rPr lang="pl-PL" b="1" dirty="0" smtClean="0"/>
              <a:t>Muza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2-12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10 </a:t>
            </a:r>
            <a:r>
              <a:rPr lang="pl-PL" dirty="0"/>
              <a:t>lat</a:t>
            </a:r>
          </a:p>
          <a:p>
            <a:r>
              <a:rPr lang="pl-PL" dirty="0" smtClean="0"/>
              <a:t>Wydawca: 2pionki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596787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764704"/>
            <a:ext cx="3277593" cy="4791166"/>
          </a:xfrm>
          <a:prstGeom prst="rect">
            <a:avLst/>
          </a:prstGeom>
        </p:spPr>
      </p:pic>
      <p:pic>
        <p:nvPicPr>
          <p:cNvPr id="6146" name="Picture 2" descr="Muz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24" b="18597"/>
          <a:stretch/>
        </p:blipFill>
        <p:spPr bwMode="auto">
          <a:xfrm>
            <a:off x="1115616" y="2568551"/>
            <a:ext cx="3240360" cy="1946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068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3292971" cy="759618"/>
          </a:xfrm>
        </p:spPr>
        <p:txBody>
          <a:bodyPr>
            <a:normAutofit/>
          </a:bodyPr>
          <a:lstStyle/>
          <a:p>
            <a:r>
              <a:rPr lang="pl-PL" b="1" dirty="0" err="1" smtClean="0"/>
              <a:t>Grajeczka</a:t>
            </a:r>
            <a:endParaRPr lang="pl-PL" dirty="0"/>
          </a:p>
        </p:txBody>
      </p:sp>
      <p:sp>
        <p:nvSpPr>
          <p:cNvPr id="5" name="Symbol zastępczy zawartości 2"/>
          <p:cNvSpPr txBox="1">
            <a:spLocks/>
          </p:cNvSpPr>
          <p:nvPr/>
        </p:nvSpPr>
        <p:spPr>
          <a:xfrm>
            <a:off x="6588224" y="519329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</a:p>
          <a:p>
            <a:r>
              <a:rPr lang="pl-PL" dirty="0" smtClean="0"/>
              <a:t>Wiek </a:t>
            </a:r>
            <a:r>
              <a:rPr lang="pl-PL" dirty="0"/>
              <a:t>od </a:t>
            </a:r>
            <a:r>
              <a:rPr lang="pl-PL" dirty="0" smtClean="0"/>
              <a:t>8 </a:t>
            </a:r>
            <a:r>
              <a:rPr lang="pl-PL" dirty="0"/>
              <a:t>lat</a:t>
            </a:r>
          </a:p>
          <a:p>
            <a:r>
              <a:rPr lang="pl-PL" dirty="0" smtClean="0"/>
              <a:t>Wydawca: 2pionki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6001812"/>
            <a:ext cx="2217600" cy="7392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391449"/>
            <a:ext cx="2886481" cy="306896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031779"/>
            <a:ext cx="5220072" cy="38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4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1124744"/>
            <a:ext cx="6858000" cy="3672408"/>
          </a:xfrm>
        </p:spPr>
        <p:txBody>
          <a:bodyPr>
            <a:noAutofit/>
          </a:bodyPr>
          <a:lstStyle/>
          <a:p>
            <a:r>
              <a:rPr lang="pl-PL" sz="8000" dirty="0" smtClean="0"/>
              <a:t>Koordynacja czasu </a:t>
            </a:r>
            <a:br>
              <a:rPr lang="pl-PL" sz="8000" dirty="0" smtClean="0"/>
            </a:br>
            <a:r>
              <a:rPr lang="pl-PL" sz="8000" dirty="0" smtClean="0"/>
              <a:t>i przestrzeni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5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The </a:t>
            </a:r>
            <a:r>
              <a:rPr lang="pl-PL" b="1" dirty="0" err="1" smtClean="0"/>
              <a:t>Mind</a:t>
            </a:r>
            <a:endParaRPr lang="pl-PL" dirty="0"/>
          </a:p>
        </p:txBody>
      </p:sp>
      <p:pic>
        <p:nvPicPr>
          <p:cNvPr id="13314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664" y="199788"/>
            <a:ext cx="6110336" cy="6110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768660" y="205050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15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8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Foxgames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34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nalezione obrazy dla zapytania chińczyk g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3612">
            <a:off x="5255135" y="3774414"/>
            <a:ext cx="3614048" cy="2525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207052" y="908720"/>
            <a:ext cx="6801904" cy="709865"/>
          </a:xfrm>
        </p:spPr>
        <p:txBody>
          <a:bodyPr/>
          <a:lstStyle/>
          <a:p>
            <a:pPr algn="ctr"/>
            <a:r>
              <a:rPr lang="pl-PL" dirty="0" smtClean="0"/>
              <a:t>Tradycyjne gry planszowe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39" y="2852936"/>
            <a:ext cx="3816424" cy="381642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842642"/>
            <a:ext cx="2952328" cy="1645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8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276872"/>
            <a:ext cx="6858000" cy="1872208"/>
          </a:xfrm>
        </p:spPr>
        <p:txBody>
          <a:bodyPr>
            <a:noAutofit/>
          </a:bodyPr>
          <a:lstStyle/>
          <a:p>
            <a:r>
              <a:rPr lang="pl-PL" sz="8000" dirty="0" smtClean="0"/>
              <a:t>Trudności matematyczne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Rummikub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688044" y="2614786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20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7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smtClean="0"/>
              <a:t>TM Toys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8196" name="Picture 4" descr="Znalezione obrazy dla zapytania rummikub 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52922"/>
            <a:ext cx="4975128" cy="4107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5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Kod </a:t>
            </a:r>
            <a:r>
              <a:rPr lang="pl-PL" b="1" dirty="0" err="1" smtClean="0"/>
              <a:t>Faranona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187624" y="510430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2-5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10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smtClean="0"/>
              <a:t>G3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57161"/>
            <a:ext cx="2866112" cy="4027821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0728"/>
            <a:ext cx="4797152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22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Othello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115616" y="5157192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7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smtClean="0"/>
              <a:t>G3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414" y="6029268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5006">
            <a:off x="848798" y="1244641"/>
            <a:ext cx="3342084" cy="3342084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564904"/>
            <a:ext cx="4142691" cy="236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3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Pentago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115616" y="527382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</a:t>
            </a:r>
            <a:r>
              <a:rPr lang="pl-PL" dirty="0" smtClean="0"/>
              <a:t>30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7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smtClean="0"/>
              <a:t>G3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90" y="1412776"/>
            <a:ext cx="3292599" cy="3292599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817" y="1584176"/>
            <a:ext cx="4365104" cy="436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974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Pora liczyć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688044" y="2614786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15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2-6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5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9218" name="Picture 2" descr="https://www.rebel.pl/repository/thumbnails/r/e/rebel-familijna-pora-liczyc-zawartosc2.164023.600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556792"/>
            <a:ext cx="5180195" cy="408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63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276872"/>
            <a:ext cx="6858000" cy="1872208"/>
          </a:xfrm>
        </p:spPr>
        <p:txBody>
          <a:bodyPr>
            <a:noAutofit/>
          </a:bodyPr>
          <a:lstStyle/>
          <a:p>
            <a:r>
              <a:rPr lang="pl-PL" sz="8000" dirty="0" smtClean="0"/>
              <a:t>Dysleksja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17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Pomysłówka</a:t>
            </a:r>
            <a:endParaRPr lang="pl-PL" dirty="0"/>
          </a:p>
        </p:txBody>
      </p:sp>
      <p:sp>
        <p:nvSpPr>
          <p:cNvPr id="4" name="Symbol zastępczy zawartości 2"/>
          <p:cNvSpPr txBox="1">
            <a:spLocks/>
          </p:cNvSpPr>
          <p:nvPr/>
        </p:nvSpPr>
        <p:spPr>
          <a:xfrm>
            <a:off x="688044" y="2614786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30-60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2-4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7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 smtClean="0"/>
              <a:t>Goliath</a:t>
            </a: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361" y="1083585"/>
            <a:ext cx="4871991" cy="479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2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ctrTitle"/>
          </p:nvPr>
        </p:nvSpPr>
        <p:spPr>
          <a:xfrm>
            <a:off x="1315696" y="2276872"/>
            <a:ext cx="6858000" cy="1872208"/>
          </a:xfrm>
        </p:spPr>
        <p:txBody>
          <a:bodyPr>
            <a:noAutofit/>
          </a:bodyPr>
          <a:lstStyle/>
          <a:p>
            <a:r>
              <a:rPr lang="pl-PL" sz="8000" dirty="0" smtClean="0"/>
              <a:t>Dojrzałość społeczna</a:t>
            </a:r>
            <a:endParaRPr lang="pl-PL" sz="80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68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91681" y="768991"/>
            <a:ext cx="2736304" cy="759618"/>
          </a:xfrm>
        </p:spPr>
        <p:txBody>
          <a:bodyPr/>
          <a:lstStyle/>
          <a:p>
            <a:r>
              <a:rPr lang="pl-PL" b="1" dirty="0" smtClean="0"/>
              <a:t>Party Time</a:t>
            </a:r>
            <a:endParaRPr lang="pl-PL" dirty="0"/>
          </a:p>
        </p:txBody>
      </p:sp>
      <p:pic>
        <p:nvPicPr>
          <p:cNvPr id="17410" name="Picture 2" descr="Znalezione obrazy dla zapytania Party Ali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521" y="1628800"/>
            <a:ext cx="3273966" cy="3273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ymbol zastępczy zawartości 2"/>
          <p:cNvSpPr txBox="1">
            <a:spLocks/>
          </p:cNvSpPr>
          <p:nvPr/>
        </p:nvSpPr>
        <p:spPr>
          <a:xfrm>
            <a:off x="1331640" y="5171568"/>
            <a:ext cx="3165779" cy="154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</a:t>
            </a:r>
            <a:r>
              <a:rPr lang="pl-PL" dirty="0" smtClean="0"/>
              <a:t>gry: 45 min</a:t>
            </a:r>
            <a:endParaRPr lang="pl-PL" dirty="0"/>
          </a:p>
          <a:p>
            <a:r>
              <a:rPr lang="pl-PL" dirty="0"/>
              <a:t>Liczba graczy </a:t>
            </a:r>
            <a:r>
              <a:rPr lang="pl-PL" dirty="0" smtClean="0"/>
              <a:t>4-90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11 </a:t>
            </a:r>
            <a:r>
              <a:rPr lang="pl-PL" dirty="0"/>
              <a:t>lat</a:t>
            </a:r>
          </a:p>
          <a:p>
            <a:r>
              <a:rPr lang="pl-PL" dirty="0" smtClean="0"/>
              <a:t>Wydawca: </a:t>
            </a:r>
            <a:r>
              <a:rPr lang="pl-PL" dirty="0" err="1" smtClean="0"/>
              <a:t>Albi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045" y="2498837"/>
            <a:ext cx="4847200" cy="2699009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60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obny obra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4970">
            <a:off x="5516613" y="1466773"/>
            <a:ext cx="28575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5776" y="3717032"/>
            <a:ext cx="4572000" cy="2857500"/>
          </a:xfrm>
          <a:prstGeom prst="rect">
            <a:avLst/>
          </a:prstGeom>
        </p:spPr>
      </p:pic>
      <p:pic>
        <p:nvPicPr>
          <p:cNvPr id="1030" name="Picture 6" descr="Podobny obra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56184">
            <a:off x="1547664" y="1268760"/>
            <a:ext cx="3074735" cy="164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1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Wyspa smoków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1-8</a:t>
            </a:r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Granna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92274"/>
            <a:ext cx="6500662" cy="515719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709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 smtClean="0"/>
              <a:t>Belfedar</a:t>
            </a:r>
            <a:endParaRPr lang="pl-PL" dirty="0"/>
          </a:p>
        </p:txBody>
      </p:sp>
      <p:pic>
        <p:nvPicPr>
          <p:cNvPr id="2050" name="Picture 2" descr="Znalezione obrazy dla zapytania belfedar gr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32656"/>
            <a:ext cx="2577355" cy="3473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KOOPERACJA z grÄ BELFEDA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24" b="3449"/>
          <a:stretch/>
        </p:blipFill>
        <p:spPr bwMode="auto">
          <a:xfrm>
            <a:off x="899592" y="1874954"/>
            <a:ext cx="5040560" cy="3862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ymbol zastępczy zawartości 2"/>
          <p:cNvSpPr txBox="1">
            <a:spLocks/>
          </p:cNvSpPr>
          <p:nvPr/>
        </p:nvSpPr>
        <p:spPr>
          <a:xfrm>
            <a:off x="6012160" y="527382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</a:t>
            </a:r>
            <a:r>
              <a:rPr lang="pl-PL" dirty="0" smtClean="0"/>
              <a:t>30-60 </a:t>
            </a:r>
            <a:r>
              <a:rPr lang="pl-PL" dirty="0"/>
              <a:t>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4-8</a:t>
            </a:r>
            <a:endParaRPr lang="pl-PL" dirty="0"/>
          </a:p>
          <a:p>
            <a:r>
              <a:rPr lang="pl-PL" dirty="0"/>
              <a:t>Wiek od </a:t>
            </a:r>
            <a:r>
              <a:rPr lang="pl-PL" dirty="0" smtClean="0"/>
              <a:t>10 lat</a:t>
            </a:r>
            <a:endParaRPr lang="pl-PL" dirty="0"/>
          </a:p>
          <a:p>
            <a:r>
              <a:rPr lang="pl-PL" dirty="0"/>
              <a:t>Wydawca: </a:t>
            </a:r>
            <a:r>
              <a:rPr lang="pl-PL" dirty="0" err="1"/>
              <a:t>Evens</a:t>
            </a:r>
            <a:r>
              <a:rPr lang="pl-PL" dirty="0"/>
              <a:t> Foundation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09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/>
              <a:t>Wyspa smoków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107504" y="5013176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1-8</a:t>
            </a:r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Granna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92274"/>
            <a:ext cx="6500662" cy="5157192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14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smtClean="0"/>
              <a:t>Ucieczka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084168" y="4797152"/>
            <a:ext cx="3662219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</a:t>
            </a:r>
            <a:r>
              <a:rPr lang="pl-PL" dirty="0" smtClean="0"/>
              <a:t>1-5</a:t>
            </a:r>
            <a:endParaRPr lang="pl-PL" dirty="0"/>
          </a:p>
          <a:p>
            <a:r>
              <a:rPr lang="pl-PL" dirty="0"/>
              <a:t>Wiek od 8 lat</a:t>
            </a:r>
          </a:p>
          <a:p>
            <a:r>
              <a:rPr lang="pl-PL" dirty="0"/>
              <a:t>Wydawca: </a:t>
            </a:r>
            <a:r>
              <a:rPr lang="pl-PL" dirty="0" smtClean="0"/>
              <a:t>Rebel</a:t>
            </a:r>
            <a:endParaRPr lang="pl-PL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726" y="1309836"/>
            <a:ext cx="2780928" cy="2780928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75395"/>
            <a:ext cx="4090764" cy="4090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11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11077" y="332656"/>
            <a:ext cx="6772275" cy="759618"/>
          </a:xfrm>
        </p:spPr>
        <p:txBody>
          <a:bodyPr/>
          <a:lstStyle/>
          <a:p>
            <a:r>
              <a:rPr lang="pl-PL" b="1" dirty="0" err="1"/>
              <a:t>Fuse</a:t>
            </a:r>
            <a:endParaRPr lang="pl-PL" dirty="0"/>
          </a:p>
        </p:txBody>
      </p:sp>
      <p:sp>
        <p:nvSpPr>
          <p:cNvPr id="6" name="Symbol zastępczy zawartości 2"/>
          <p:cNvSpPr txBox="1">
            <a:spLocks/>
          </p:cNvSpPr>
          <p:nvPr/>
        </p:nvSpPr>
        <p:spPr>
          <a:xfrm>
            <a:off x="6084168" y="4833614"/>
            <a:ext cx="3240360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10 min</a:t>
            </a:r>
          </a:p>
          <a:p>
            <a:r>
              <a:rPr lang="pl-PL" dirty="0"/>
              <a:t>Liczba graczy 1-5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Portal Games</a:t>
            </a:r>
          </a:p>
        </p:txBody>
      </p: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3587825" y="10706919"/>
            <a:ext cx="2212753" cy="957177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l-PL" dirty="0"/>
              <a:t>Czas gry do 30 min</a:t>
            </a:r>
          </a:p>
          <a:p>
            <a:r>
              <a:rPr lang="pl-PL" dirty="0"/>
              <a:t>Liczba graczy 2-4</a:t>
            </a:r>
          </a:p>
          <a:p>
            <a:r>
              <a:rPr lang="pl-PL" dirty="0"/>
              <a:t>Wiek od 10 lat</a:t>
            </a:r>
          </a:p>
          <a:p>
            <a:r>
              <a:rPr lang="pl-PL" dirty="0"/>
              <a:t>Wydawca: Rebel</a:t>
            </a:r>
          </a:p>
        </p:txBody>
      </p:sp>
      <p:pic>
        <p:nvPicPr>
          <p:cNvPr id="9" name="Obraz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640" y="703337"/>
            <a:ext cx="3526160" cy="3759596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899" y="2348880"/>
            <a:ext cx="5032529" cy="2880320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88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164869" y="2636912"/>
            <a:ext cx="6965245" cy="1994573"/>
          </a:xfrm>
        </p:spPr>
        <p:txBody>
          <a:bodyPr>
            <a:normAutofit fontScale="90000"/>
          </a:bodyPr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Sławek </a:t>
            </a:r>
            <a:r>
              <a:rPr lang="pl-PL" dirty="0" smtClean="0">
                <a:solidFill>
                  <a:schemeClr val="tx1"/>
                </a:solidFill>
              </a:rPr>
              <a:t>Wiechowski</a:t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>
                <a:solidFill>
                  <a:schemeClr val="tx1"/>
                </a:solidFill>
              </a:rPr>
              <a:t/>
            </a:r>
            <a:br>
              <a:rPr lang="pl-PL" dirty="0">
                <a:solidFill>
                  <a:schemeClr val="tx1"/>
                </a:solidFill>
              </a:rPr>
            </a:br>
            <a:r>
              <a:rPr lang="pl-PL" dirty="0">
                <a:solidFill>
                  <a:schemeClr val="tx1"/>
                </a:solidFill>
              </a:rPr>
              <a:t>biuro@a-z.edu.pl </a:t>
            </a:r>
            <a:r>
              <a:rPr lang="pl-PL" dirty="0" smtClean="0">
                <a:solidFill>
                  <a:schemeClr val="tx1"/>
                </a:solidFill>
              </a:rPr>
              <a:t/>
            </a:r>
            <a:br>
              <a:rPr lang="pl-PL" dirty="0" smtClean="0">
                <a:solidFill>
                  <a:schemeClr val="tx1"/>
                </a:solidFill>
              </a:rPr>
            </a:br>
            <a:r>
              <a:rPr lang="pl-PL" dirty="0" smtClean="0">
                <a:solidFill>
                  <a:schemeClr val="tx1"/>
                </a:solidFill>
              </a:rPr>
              <a:t>wiechowski@sztum.net</a:t>
            </a:r>
            <a:endParaRPr lang="pl-PL" dirty="0">
              <a:solidFill>
                <a:schemeClr val="tx1"/>
              </a:solidFill>
            </a:endParaRPr>
          </a:p>
        </p:txBody>
      </p:sp>
      <p:sp>
        <p:nvSpPr>
          <p:cNvPr id="3" name="Tytuł 1"/>
          <p:cNvSpPr txBox="1">
            <a:spLocks/>
          </p:cNvSpPr>
          <p:nvPr/>
        </p:nvSpPr>
        <p:spPr bwMode="gray">
          <a:xfrm>
            <a:off x="1475656" y="1700808"/>
            <a:ext cx="6343672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pl-PL" b="1" dirty="0" smtClean="0">
                <a:solidFill>
                  <a:schemeClr val="tx1"/>
                </a:solidFill>
              </a:rPr>
              <a:t>Dziękuje za uwagę</a:t>
            </a:r>
            <a:endParaRPr lang="pl-PL" b="1" dirty="0">
              <a:solidFill>
                <a:schemeClr val="tx1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949280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73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66440" y="927099"/>
            <a:ext cx="7449976" cy="709865"/>
          </a:xfrm>
        </p:spPr>
        <p:txBody>
          <a:bodyPr/>
          <a:lstStyle/>
          <a:p>
            <a:pPr algn="ctr"/>
            <a:r>
              <a:rPr lang="pl-PL" dirty="0" smtClean="0"/>
              <a:t>Nowoczesne gry planszowe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24075"/>
            <a:ext cx="6624736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4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ctrTitle"/>
          </p:nvPr>
        </p:nvSpPr>
        <p:spPr>
          <a:xfrm>
            <a:off x="827584" y="2276872"/>
            <a:ext cx="7704856" cy="2078350"/>
          </a:xfrm>
        </p:spPr>
        <p:txBody>
          <a:bodyPr>
            <a:noAutofit/>
          </a:bodyPr>
          <a:lstStyle/>
          <a:p>
            <a:r>
              <a:rPr lang="pl-PL" sz="6000" b="1" dirty="0" smtClean="0"/>
              <a:t>Gry </a:t>
            </a:r>
            <a:br>
              <a:rPr lang="pl-PL" sz="6000" b="1" dirty="0" smtClean="0"/>
            </a:br>
            <a:r>
              <a:rPr lang="pl-PL" sz="6000" b="1" dirty="0" smtClean="0"/>
              <a:t>„Bawią” 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212" y="6137428"/>
            <a:ext cx="2217600" cy="7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93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mbria-Calibri">
      <a:majorFont>
        <a:latin typeface="Cambria" panose="02040503050406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Motyw1" id="{7DBAEE3C-6F0C-4E2F-B4BE-2D1ED7FE470D}" vid="{F74D63FE-74FE-41CF-846A-E67C58161B63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2401</TotalTime>
  <Words>697</Words>
  <Application>Microsoft Office PowerPoint</Application>
  <PresentationFormat>Pokaz na ekranie (4:3)</PresentationFormat>
  <Paragraphs>224</Paragraphs>
  <Slides>75</Slides>
  <Notes>3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75</vt:i4>
      </vt:variant>
    </vt:vector>
  </HeadingPairs>
  <TitlesOfParts>
    <vt:vector size="79" baseType="lpstr">
      <vt:lpstr>Arial</vt:lpstr>
      <vt:lpstr>Calibri</vt:lpstr>
      <vt:lpstr>Cambria</vt:lpstr>
      <vt:lpstr>Motyw1</vt:lpstr>
      <vt:lpstr>Gry planszowe – narzędzie diagnostyczne i profilaktyczne w edukacji dzieci i młodzieży</vt:lpstr>
      <vt:lpstr>Prezentacja programu PowerPoint</vt:lpstr>
      <vt:lpstr>Rok 2011</vt:lpstr>
      <vt:lpstr>Rok 2019</vt:lpstr>
      <vt:lpstr>Dlaczego  gry planszowe?</vt:lpstr>
      <vt:lpstr>Tradycyjne gry planszowe</vt:lpstr>
      <vt:lpstr>Prezentacja programu PowerPoint</vt:lpstr>
      <vt:lpstr>Nowoczesne gry planszowe</vt:lpstr>
      <vt:lpstr>Gry  „Bawią” </vt:lpstr>
      <vt:lpstr>Gry to doskonała  nauka przez zabawę</vt:lpstr>
      <vt:lpstr>Prezentacja programu PowerPoint</vt:lpstr>
      <vt:lpstr>Rozwijają logiczne myślenie</vt:lpstr>
      <vt:lpstr>Rozwijają sferę emocjonalną</vt:lpstr>
      <vt:lpstr>Rozwijają koncentracje uwagi</vt:lpstr>
      <vt:lpstr>Rozwijają wyobraźnię </vt:lpstr>
      <vt:lpstr>Uczą rywalizacji</vt:lpstr>
      <vt:lpstr>Uczą współpracy, czyli kooperacji</vt:lpstr>
      <vt:lpstr>Prezentacja programu PowerPoint</vt:lpstr>
      <vt:lpstr>Wolontariat</vt:lpstr>
      <vt:lpstr>Sędziują</vt:lpstr>
      <vt:lpstr>Prezentacja programu PowerPoint</vt:lpstr>
      <vt:lpstr>Odpowiedzialność</vt:lpstr>
      <vt:lpstr>Pomoc podczas festiwali</vt:lpstr>
      <vt:lpstr>Prowadzenie zajęć</vt:lpstr>
      <vt:lpstr>Animacja</vt:lpstr>
      <vt:lpstr>Warsztaty</vt:lpstr>
      <vt:lpstr>Praca</vt:lpstr>
      <vt:lpstr>Koordynacje ruchowo wzrokowa</vt:lpstr>
      <vt:lpstr>Palce w pralce</vt:lpstr>
      <vt:lpstr>Integracja sensoryczna</vt:lpstr>
      <vt:lpstr>Wzrok</vt:lpstr>
      <vt:lpstr>Skubane kurczaki</vt:lpstr>
      <vt:lpstr>Dobble</vt:lpstr>
      <vt:lpstr>Lisek urwisek</vt:lpstr>
      <vt:lpstr>Leo wybiera się do fryzjera</vt:lpstr>
      <vt:lpstr>Tajemnicze drzwi</vt:lpstr>
      <vt:lpstr>Dotyk</vt:lpstr>
      <vt:lpstr>Zamek Kasteliny</vt:lpstr>
      <vt:lpstr>Fumble</vt:lpstr>
      <vt:lpstr>Cortex</vt:lpstr>
      <vt:lpstr>Węch</vt:lpstr>
      <vt:lpstr>Nos w nos</vt:lpstr>
      <vt:lpstr>Zręczność</vt:lpstr>
      <vt:lpstr>Smocza dolina</vt:lpstr>
      <vt:lpstr>Merlin Zinzin</vt:lpstr>
      <vt:lpstr>Półkulowość mózgu</vt:lpstr>
      <vt:lpstr>Magic Maze – weź i czmychaj</vt:lpstr>
      <vt:lpstr>Wiewióry</vt:lpstr>
      <vt:lpstr>Duuuszki</vt:lpstr>
      <vt:lpstr>Integracja emocjonalna</vt:lpstr>
      <vt:lpstr>Gra na emocjach</vt:lpstr>
      <vt:lpstr>Dixit</vt:lpstr>
      <vt:lpstr>Empatio</vt:lpstr>
      <vt:lpstr>Rozwój wyobraźni </vt:lpstr>
      <vt:lpstr>Story Cubes</vt:lpstr>
      <vt:lpstr>Muza</vt:lpstr>
      <vt:lpstr>Grajeczka</vt:lpstr>
      <vt:lpstr>Koordynacja czasu  i przestrzeni</vt:lpstr>
      <vt:lpstr>The Mind</vt:lpstr>
      <vt:lpstr>Trudności matematyczne</vt:lpstr>
      <vt:lpstr>Rummikub</vt:lpstr>
      <vt:lpstr>Kod Faranona</vt:lpstr>
      <vt:lpstr>Othello</vt:lpstr>
      <vt:lpstr>Pentago</vt:lpstr>
      <vt:lpstr>Pora liczyć</vt:lpstr>
      <vt:lpstr>Dysleksja</vt:lpstr>
      <vt:lpstr>Pomysłówka</vt:lpstr>
      <vt:lpstr>Dojrzałość społeczna</vt:lpstr>
      <vt:lpstr>Party Time</vt:lpstr>
      <vt:lpstr>Wyspa smoków</vt:lpstr>
      <vt:lpstr>Belfedar</vt:lpstr>
      <vt:lpstr>Wyspa smoków</vt:lpstr>
      <vt:lpstr>Ucieczka</vt:lpstr>
      <vt:lpstr>Fuse</vt:lpstr>
      <vt:lpstr>Sławek Wiechowski  biuro@a-z.edu.pl  wiechowski@sztum.net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Relacje</dc:title>
  <dc:creator>Slavko</dc:creator>
  <cp:lastModifiedBy>Sławek Wiechowski</cp:lastModifiedBy>
  <cp:revision>191</cp:revision>
  <dcterms:created xsi:type="dcterms:W3CDTF">2012-11-08T17:26:30Z</dcterms:created>
  <dcterms:modified xsi:type="dcterms:W3CDTF">2019-02-28T00:58:59Z</dcterms:modified>
</cp:coreProperties>
</file>